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56" r:id="rId3"/>
    <p:sldId id="257" r:id="rId4"/>
    <p:sldId id="259" r:id="rId5"/>
    <p:sldId id="260" r:id="rId6"/>
    <p:sldId id="261" r:id="rId7"/>
    <p:sldId id="262" r:id="rId8"/>
    <p:sldId id="264" r:id="rId9"/>
    <p:sldId id="265" r:id="rId10"/>
    <p:sldId id="266" r:id="rId11"/>
    <p:sldId id="267" r:id="rId12"/>
    <p:sldId id="268" r:id="rId13"/>
    <p:sldId id="258" r:id="rId14"/>
  </p:sldIdLst>
  <p:sldSz cx="9144000" cy="5143500" type="screen16x9"/>
  <p:notesSz cx="6858000" cy="9144000"/>
  <p:embeddedFontLst>
    <p:embeddedFont>
      <p:font typeface="Dosis" pitchFamily="2" charset="0"/>
      <p:regular r:id="rId16"/>
      <p:bold r:id="rId17"/>
    </p:embeddedFon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C5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96" y="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5"/>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5-7CC4-43D5-B12B-A6D782AFE60E}"/>
              </c:ext>
            </c:extLst>
          </c:dPt>
          <c:dPt>
            <c:idx val="1"/>
            <c:invertIfNegative val="0"/>
            <c:bubble3D val="0"/>
            <c:spPr>
              <a:solidFill>
                <a:schemeClr val="accent1">
                  <a:lumMod val="75000"/>
                </a:schemeClr>
              </a:solidFill>
              <a:ln>
                <a:noFill/>
              </a:ln>
              <a:effectLst/>
            </c:spPr>
            <c:extLst>
              <c:ext xmlns:c16="http://schemas.microsoft.com/office/drawing/2014/chart" uri="{C3380CC4-5D6E-409C-BE32-E72D297353CC}">
                <c16:uniqueId val="{00000003-7CC4-43D5-B12B-A6D782AFE60E}"/>
              </c:ext>
            </c:extLst>
          </c:dPt>
          <c:dPt>
            <c:idx val="2"/>
            <c:invertIfNegative val="0"/>
            <c:bubble3D val="0"/>
            <c:spPr>
              <a:solidFill>
                <a:schemeClr val="accent5">
                  <a:lumMod val="75000"/>
                </a:schemeClr>
              </a:solidFill>
              <a:ln>
                <a:noFill/>
              </a:ln>
              <a:effectLst/>
            </c:spPr>
            <c:extLst>
              <c:ext xmlns:c16="http://schemas.microsoft.com/office/drawing/2014/chart" uri="{C3380CC4-5D6E-409C-BE32-E72D297353CC}">
                <c16:uniqueId val="{00000004-7CC4-43D5-B12B-A6D782AFE60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Pemuda</c:v>
                </c:pt>
                <c:pt idx="1">
                  <c:v>Dewasa</c:v>
                </c:pt>
                <c:pt idx="2">
                  <c:v>Usia Lanjut</c:v>
                </c:pt>
              </c:strCache>
            </c:strRef>
          </c:cat>
          <c:val>
            <c:numRef>
              <c:f>Sheet1!$B$2:$B$4</c:f>
              <c:numCache>
                <c:formatCode>General</c:formatCode>
                <c:ptCount val="3"/>
                <c:pt idx="0">
                  <c:v>554</c:v>
                </c:pt>
                <c:pt idx="1">
                  <c:v>1220</c:v>
                </c:pt>
                <c:pt idx="2">
                  <c:v>466</c:v>
                </c:pt>
              </c:numCache>
            </c:numRef>
          </c:val>
          <c:extLst>
            <c:ext xmlns:c16="http://schemas.microsoft.com/office/drawing/2014/chart" uri="{C3380CC4-5D6E-409C-BE32-E72D297353CC}">
              <c16:uniqueId val="{00000000-7CC4-43D5-B12B-A6D782AFE60E}"/>
            </c:ext>
          </c:extLst>
        </c:ser>
        <c:dLbls>
          <c:showLegendKey val="0"/>
          <c:showVal val="0"/>
          <c:showCatName val="0"/>
          <c:showSerName val="0"/>
          <c:showPercent val="0"/>
          <c:showBubbleSize val="0"/>
        </c:dLbls>
        <c:gapWidth val="219"/>
        <c:overlap val="-27"/>
        <c:axId val="641080256"/>
        <c:axId val="641082336"/>
      </c:barChart>
      <c:catAx>
        <c:axId val="64108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1082336"/>
        <c:crosses val="autoZero"/>
        <c:auto val="1"/>
        <c:lblAlgn val="ctr"/>
        <c:lblOffset val="100"/>
        <c:noMultiLvlLbl val="0"/>
      </c:catAx>
      <c:valAx>
        <c:axId val="641082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108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1896026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6" name="Google Shape;102;p25">
            <a:extLst>
              <a:ext uri="{FF2B5EF4-FFF2-40B4-BE49-F238E27FC236}">
                <a16:creationId xmlns:a16="http://schemas.microsoft.com/office/drawing/2014/main" id="{55950DD6-24C9-E2B7-B4AA-7F37094A220A}"/>
              </a:ext>
            </a:extLst>
          </p:cNvPr>
          <p:cNvSpPr txBox="1">
            <a:spLocks/>
          </p:cNvSpPr>
          <p:nvPr/>
        </p:nvSpPr>
        <p:spPr>
          <a:xfrm>
            <a:off x="4625771" y="2161086"/>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Times New Roman" panose="02020603050405020304" pitchFamily="18" charset="0"/>
                <a:cs typeface="Times New Roman" panose="02020603050405020304" pitchFamily="18" charset="0"/>
              </a:rPr>
              <a:t>‘I Graduated from Universitas Indonesia in July 2018, majored in Public Health Nutrition. Previously, I finished my internship at Hospital and also Community Service. Right now, I working as a Customer Service. I graduate from Data Science bootcamp at </a:t>
            </a:r>
            <a:r>
              <a:rPr lang="en-US" sz="1400" dirty="0" err="1">
                <a:latin typeface="Times New Roman" panose="02020603050405020304" pitchFamily="18" charset="0"/>
                <a:cs typeface="Times New Roman" panose="02020603050405020304" pitchFamily="18" charset="0"/>
              </a:rPr>
              <a:t>Rakamin</a:t>
            </a:r>
            <a:r>
              <a:rPr lang="en-US" sz="1400" dirty="0">
                <a:latin typeface="Times New Roman" panose="02020603050405020304" pitchFamily="18" charset="0"/>
                <a:cs typeface="Times New Roman" panose="02020603050405020304" pitchFamily="18" charset="0"/>
              </a:rPr>
              <a:t> with strong analytical thinking and build end to end an experience in Data Science with mini project and virtual internship. I have an knowledge in common data science stacks (SQL, Python, Data Science Libraries).</a:t>
            </a:r>
            <a:endParaRPr lang="en-US" sz="2790" dirty="0"/>
          </a:p>
        </p:txBody>
      </p:sp>
      <p:pic>
        <p:nvPicPr>
          <p:cNvPr id="7" name="Picture 6">
            <a:extLst>
              <a:ext uri="{FF2B5EF4-FFF2-40B4-BE49-F238E27FC236}">
                <a16:creationId xmlns:a16="http://schemas.microsoft.com/office/drawing/2014/main" id="{9BE99B4D-B2A6-BBAF-23A3-0BF03E069BA7}"/>
              </a:ext>
            </a:extLst>
          </p:cNvPr>
          <p:cNvPicPr>
            <a:picLocks noChangeAspect="1"/>
          </p:cNvPicPr>
          <p:nvPr/>
        </p:nvPicPr>
        <p:blipFill>
          <a:blip r:embed="rId5"/>
          <a:stretch>
            <a:fillRect/>
          </a:stretch>
        </p:blipFill>
        <p:spPr>
          <a:xfrm>
            <a:off x="4588950" y="627957"/>
            <a:ext cx="1371000" cy="1308891"/>
          </a:xfrm>
          <a:prstGeom prst="rect">
            <a:avLst/>
          </a:prstGeom>
        </p:spPr>
      </p:pic>
      <p:sp>
        <p:nvSpPr>
          <p:cNvPr id="8" name="Google Shape;100;p25">
            <a:extLst>
              <a:ext uri="{FF2B5EF4-FFF2-40B4-BE49-F238E27FC236}">
                <a16:creationId xmlns:a16="http://schemas.microsoft.com/office/drawing/2014/main" id="{D438C7BA-0DF0-947E-2BF3-60A549D4DCF3}"/>
              </a:ext>
            </a:extLst>
          </p:cNvPr>
          <p:cNvSpPr txBox="1"/>
          <p:nvPr/>
        </p:nvSpPr>
        <p:spPr>
          <a:xfrm>
            <a:off x="5959950" y="748378"/>
            <a:ext cx="2965350"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Inggriani Priscilia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prisciliainggriani@gmail.com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https://www.linkedin.com/in/inggriani-priscilia-69779b179/</a:t>
            </a:r>
            <a:endParaRPr sz="1200" dirty="0">
              <a:latin typeface="Dosis"/>
              <a:ea typeface="Dosis"/>
              <a:cs typeface="Dosis"/>
              <a:sym typeface="Dosi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9E1C-1EA5-7A4D-17E8-C87B60D94A91}"/>
              </a:ext>
            </a:extLst>
          </p:cNvPr>
          <p:cNvSpPr>
            <a:spLocks noGrp="1"/>
          </p:cNvSpPr>
          <p:nvPr>
            <p:ph type="title"/>
          </p:nvPr>
        </p:nvSpPr>
        <p:spPr/>
        <p:txBody>
          <a:bodyPr/>
          <a:lstStyle/>
          <a:p>
            <a:r>
              <a:rPr lang="en-US" dirty="0"/>
              <a:t>ELBOW METHOD</a:t>
            </a:r>
            <a:endParaRPr lang="en-ID" dirty="0"/>
          </a:p>
        </p:txBody>
      </p:sp>
      <p:pic>
        <p:nvPicPr>
          <p:cNvPr id="5" name="Picture 4">
            <a:extLst>
              <a:ext uri="{FF2B5EF4-FFF2-40B4-BE49-F238E27FC236}">
                <a16:creationId xmlns:a16="http://schemas.microsoft.com/office/drawing/2014/main" id="{32ACB76F-2C30-5665-3CD6-2B4C392FD554}"/>
              </a:ext>
            </a:extLst>
          </p:cNvPr>
          <p:cNvPicPr>
            <a:picLocks noChangeAspect="1"/>
          </p:cNvPicPr>
          <p:nvPr/>
        </p:nvPicPr>
        <p:blipFill>
          <a:blip r:embed="rId2"/>
          <a:stretch>
            <a:fillRect/>
          </a:stretch>
        </p:blipFill>
        <p:spPr>
          <a:xfrm>
            <a:off x="137160" y="1037664"/>
            <a:ext cx="5848167" cy="3357281"/>
          </a:xfrm>
          <a:prstGeom prst="rect">
            <a:avLst/>
          </a:prstGeom>
        </p:spPr>
      </p:pic>
      <p:graphicFrame>
        <p:nvGraphicFramePr>
          <p:cNvPr id="9" name="Table 9">
            <a:extLst>
              <a:ext uri="{FF2B5EF4-FFF2-40B4-BE49-F238E27FC236}">
                <a16:creationId xmlns:a16="http://schemas.microsoft.com/office/drawing/2014/main" id="{D571909A-7860-BDD8-0ED1-57131462986E}"/>
              </a:ext>
            </a:extLst>
          </p:cNvPr>
          <p:cNvGraphicFramePr>
            <a:graphicFrameLocks noGrp="1"/>
          </p:cNvGraphicFramePr>
          <p:nvPr/>
        </p:nvGraphicFramePr>
        <p:xfrm>
          <a:off x="5985327" y="906780"/>
          <a:ext cx="3021513" cy="3493165"/>
        </p:xfrm>
        <a:graphic>
          <a:graphicData uri="http://schemas.openxmlformats.org/drawingml/2006/table">
            <a:tbl>
              <a:tblPr firstRow="1" bandRow="1">
                <a:tableStyleId>{00A15C55-8517-42AA-B614-E9B94910E393}</a:tableStyleId>
              </a:tblPr>
              <a:tblGrid>
                <a:gridCol w="1276533">
                  <a:extLst>
                    <a:ext uri="{9D8B030D-6E8A-4147-A177-3AD203B41FA5}">
                      <a16:colId xmlns:a16="http://schemas.microsoft.com/office/drawing/2014/main" val="3232824322"/>
                    </a:ext>
                  </a:extLst>
                </a:gridCol>
                <a:gridCol w="1744980">
                  <a:extLst>
                    <a:ext uri="{9D8B030D-6E8A-4147-A177-3AD203B41FA5}">
                      <a16:colId xmlns:a16="http://schemas.microsoft.com/office/drawing/2014/main" val="4068219932"/>
                    </a:ext>
                  </a:extLst>
                </a:gridCol>
              </a:tblGrid>
              <a:tr h="554989">
                <a:tc>
                  <a:txBody>
                    <a:bodyPr/>
                    <a:lstStyle/>
                    <a:p>
                      <a:r>
                        <a:rPr lang="en-US" dirty="0" err="1"/>
                        <a:t>N_Clusters</a:t>
                      </a:r>
                      <a:endParaRPr lang="en-ID" dirty="0"/>
                    </a:p>
                  </a:txBody>
                  <a:tcPr/>
                </a:tc>
                <a:tc>
                  <a:txBody>
                    <a:bodyPr/>
                    <a:lstStyle/>
                    <a:p>
                      <a:r>
                        <a:rPr lang="en-US" dirty="0"/>
                        <a:t>Score</a:t>
                      </a:r>
                      <a:endParaRPr lang="en-ID" dirty="0"/>
                    </a:p>
                  </a:txBody>
                  <a:tcPr/>
                </a:tc>
                <a:extLst>
                  <a:ext uri="{0D108BD9-81ED-4DB2-BD59-A6C34878D82A}">
                    <a16:rowId xmlns:a16="http://schemas.microsoft.com/office/drawing/2014/main" val="3823185749"/>
                  </a:ext>
                </a:extLst>
              </a:tr>
              <a:tr h="326464">
                <a:tc>
                  <a:txBody>
                    <a:bodyPr/>
                    <a:lstStyle/>
                    <a:p>
                      <a:r>
                        <a:rPr lang="en-US" dirty="0"/>
                        <a:t>1</a:t>
                      </a:r>
                      <a:endParaRPr lang="en-ID" dirty="0"/>
                    </a:p>
                  </a:txBody>
                  <a:tcPr/>
                </a:tc>
                <a:tc>
                  <a:txBody>
                    <a:bodyPr/>
                    <a:lstStyle/>
                    <a:p>
                      <a:r>
                        <a:rPr lang="en-US" dirty="0"/>
                        <a:t>51030</a:t>
                      </a:r>
                      <a:endParaRPr lang="en-ID" dirty="0"/>
                    </a:p>
                  </a:txBody>
                  <a:tcPr/>
                </a:tc>
                <a:extLst>
                  <a:ext uri="{0D108BD9-81ED-4DB2-BD59-A6C34878D82A}">
                    <a16:rowId xmlns:a16="http://schemas.microsoft.com/office/drawing/2014/main" val="72056389"/>
                  </a:ext>
                </a:extLst>
              </a:tr>
              <a:tr h="326464">
                <a:tc>
                  <a:txBody>
                    <a:bodyPr/>
                    <a:lstStyle/>
                    <a:p>
                      <a:r>
                        <a:rPr lang="en-US" dirty="0"/>
                        <a:t>2</a:t>
                      </a:r>
                      <a:endParaRPr lang="en-ID" dirty="0"/>
                    </a:p>
                  </a:txBody>
                  <a:tcPr/>
                </a:tc>
                <a:tc>
                  <a:txBody>
                    <a:bodyPr/>
                    <a:lstStyle/>
                    <a:p>
                      <a:r>
                        <a:rPr lang="en-US" dirty="0"/>
                        <a:t>41001</a:t>
                      </a:r>
                      <a:endParaRPr lang="en-ID" dirty="0"/>
                    </a:p>
                  </a:txBody>
                  <a:tcPr/>
                </a:tc>
                <a:extLst>
                  <a:ext uri="{0D108BD9-81ED-4DB2-BD59-A6C34878D82A}">
                    <a16:rowId xmlns:a16="http://schemas.microsoft.com/office/drawing/2014/main" val="3791889926"/>
                  </a:ext>
                </a:extLst>
              </a:tr>
              <a:tr h="326464">
                <a:tc>
                  <a:txBody>
                    <a:bodyPr/>
                    <a:lstStyle/>
                    <a:p>
                      <a:r>
                        <a:rPr lang="en-US" dirty="0"/>
                        <a:t>3</a:t>
                      </a:r>
                      <a:endParaRPr lang="en-ID" dirty="0"/>
                    </a:p>
                  </a:txBody>
                  <a:tcPr/>
                </a:tc>
                <a:tc>
                  <a:txBody>
                    <a:bodyPr/>
                    <a:lstStyle/>
                    <a:p>
                      <a:r>
                        <a:rPr lang="en-US" dirty="0"/>
                        <a:t>37603</a:t>
                      </a:r>
                      <a:endParaRPr lang="en-ID" dirty="0"/>
                    </a:p>
                  </a:txBody>
                  <a:tcPr/>
                </a:tc>
                <a:extLst>
                  <a:ext uri="{0D108BD9-81ED-4DB2-BD59-A6C34878D82A}">
                    <a16:rowId xmlns:a16="http://schemas.microsoft.com/office/drawing/2014/main" val="936804838"/>
                  </a:ext>
                </a:extLst>
              </a:tr>
              <a:tr h="326464">
                <a:tc>
                  <a:txBody>
                    <a:bodyPr/>
                    <a:lstStyle/>
                    <a:p>
                      <a:r>
                        <a:rPr lang="en-US" dirty="0"/>
                        <a:t>4</a:t>
                      </a:r>
                      <a:endParaRPr lang="en-ID" dirty="0"/>
                    </a:p>
                  </a:txBody>
                  <a:tcPr/>
                </a:tc>
                <a:tc>
                  <a:txBody>
                    <a:bodyPr/>
                    <a:lstStyle/>
                    <a:p>
                      <a:r>
                        <a:rPr lang="en-US" dirty="0"/>
                        <a:t>35632</a:t>
                      </a:r>
                      <a:endParaRPr lang="en-ID" dirty="0"/>
                    </a:p>
                  </a:txBody>
                  <a:tcPr/>
                </a:tc>
                <a:extLst>
                  <a:ext uri="{0D108BD9-81ED-4DB2-BD59-A6C34878D82A}">
                    <a16:rowId xmlns:a16="http://schemas.microsoft.com/office/drawing/2014/main" val="2397693716"/>
                  </a:ext>
                </a:extLst>
              </a:tr>
              <a:tr h="326464">
                <a:tc>
                  <a:txBody>
                    <a:bodyPr/>
                    <a:lstStyle/>
                    <a:p>
                      <a:r>
                        <a:rPr lang="en-US" dirty="0"/>
                        <a:t>5</a:t>
                      </a:r>
                      <a:endParaRPr lang="en-ID" dirty="0"/>
                    </a:p>
                  </a:txBody>
                  <a:tcPr/>
                </a:tc>
                <a:tc>
                  <a:txBody>
                    <a:bodyPr/>
                    <a:lstStyle/>
                    <a:p>
                      <a:r>
                        <a:rPr lang="en-US" dirty="0"/>
                        <a:t>34526</a:t>
                      </a:r>
                      <a:endParaRPr lang="en-ID" dirty="0"/>
                    </a:p>
                  </a:txBody>
                  <a:tcPr/>
                </a:tc>
                <a:extLst>
                  <a:ext uri="{0D108BD9-81ED-4DB2-BD59-A6C34878D82A}">
                    <a16:rowId xmlns:a16="http://schemas.microsoft.com/office/drawing/2014/main" val="56670504"/>
                  </a:ext>
                </a:extLst>
              </a:tr>
              <a:tr h="326464">
                <a:tc>
                  <a:txBody>
                    <a:bodyPr/>
                    <a:lstStyle/>
                    <a:p>
                      <a:r>
                        <a:rPr lang="en-US" dirty="0"/>
                        <a:t>6</a:t>
                      </a:r>
                      <a:endParaRPr lang="en-ID" dirty="0"/>
                    </a:p>
                  </a:txBody>
                  <a:tcPr/>
                </a:tc>
                <a:tc>
                  <a:txBody>
                    <a:bodyPr/>
                    <a:lstStyle/>
                    <a:p>
                      <a:r>
                        <a:rPr lang="en-US" dirty="0"/>
                        <a:t>32869</a:t>
                      </a:r>
                      <a:endParaRPr lang="en-ID" dirty="0"/>
                    </a:p>
                  </a:txBody>
                  <a:tcPr/>
                </a:tc>
                <a:extLst>
                  <a:ext uri="{0D108BD9-81ED-4DB2-BD59-A6C34878D82A}">
                    <a16:rowId xmlns:a16="http://schemas.microsoft.com/office/drawing/2014/main" val="2703869671"/>
                  </a:ext>
                </a:extLst>
              </a:tr>
              <a:tr h="326464">
                <a:tc>
                  <a:txBody>
                    <a:bodyPr/>
                    <a:lstStyle/>
                    <a:p>
                      <a:r>
                        <a:rPr lang="en-US" dirty="0"/>
                        <a:t>7</a:t>
                      </a:r>
                      <a:endParaRPr lang="en-ID" dirty="0"/>
                    </a:p>
                  </a:txBody>
                  <a:tcPr/>
                </a:tc>
                <a:tc>
                  <a:txBody>
                    <a:bodyPr/>
                    <a:lstStyle/>
                    <a:p>
                      <a:r>
                        <a:rPr lang="en-US" dirty="0"/>
                        <a:t>31199</a:t>
                      </a:r>
                      <a:endParaRPr lang="en-ID" dirty="0"/>
                    </a:p>
                  </a:txBody>
                  <a:tcPr/>
                </a:tc>
                <a:extLst>
                  <a:ext uri="{0D108BD9-81ED-4DB2-BD59-A6C34878D82A}">
                    <a16:rowId xmlns:a16="http://schemas.microsoft.com/office/drawing/2014/main" val="1877326163"/>
                  </a:ext>
                </a:extLst>
              </a:tr>
              <a:tr h="326464">
                <a:tc>
                  <a:txBody>
                    <a:bodyPr/>
                    <a:lstStyle/>
                    <a:p>
                      <a:r>
                        <a:rPr lang="en-US" dirty="0"/>
                        <a:t>8</a:t>
                      </a:r>
                      <a:endParaRPr lang="en-ID" dirty="0"/>
                    </a:p>
                  </a:txBody>
                  <a:tcPr/>
                </a:tc>
                <a:tc>
                  <a:txBody>
                    <a:bodyPr/>
                    <a:lstStyle/>
                    <a:p>
                      <a:r>
                        <a:rPr lang="en-US" dirty="0"/>
                        <a:t>30115</a:t>
                      </a:r>
                      <a:endParaRPr lang="en-ID" dirty="0"/>
                    </a:p>
                  </a:txBody>
                  <a:tcPr/>
                </a:tc>
                <a:extLst>
                  <a:ext uri="{0D108BD9-81ED-4DB2-BD59-A6C34878D82A}">
                    <a16:rowId xmlns:a16="http://schemas.microsoft.com/office/drawing/2014/main" val="1106818543"/>
                  </a:ext>
                </a:extLst>
              </a:tr>
              <a:tr h="326464">
                <a:tc>
                  <a:txBody>
                    <a:bodyPr/>
                    <a:lstStyle/>
                    <a:p>
                      <a:r>
                        <a:rPr lang="en-US" dirty="0"/>
                        <a:t>9</a:t>
                      </a:r>
                      <a:endParaRPr lang="en-ID" dirty="0"/>
                    </a:p>
                  </a:txBody>
                  <a:tcPr/>
                </a:tc>
                <a:tc>
                  <a:txBody>
                    <a:bodyPr/>
                    <a:lstStyle/>
                    <a:p>
                      <a:r>
                        <a:rPr lang="en-US" dirty="0"/>
                        <a:t>28957</a:t>
                      </a:r>
                      <a:endParaRPr lang="en-ID" dirty="0"/>
                    </a:p>
                  </a:txBody>
                  <a:tcPr/>
                </a:tc>
                <a:extLst>
                  <a:ext uri="{0D108BD9-81ED-4DB2-BD59-A6C34878D82A}">
                    <a16:rowId xmlns:a16="http://schemas.microsoft.com/office/drawing/2014/main" val="3501248317"/>
                  </a:ext>
                </a:extLst>
              </a:tr>
            </a:tbl>
          </a:graphicData>
        </a:graphic>
      </p:graphicFrame>
      <p:sp>
        <p:nvSpPr>
          <p:cNvPr id="10" name="TextBox 9">
            <a:extLst>
              <a:ext uri="{FF2B5EF4-FFF2-40B4-BE49-F238E27FC236}">
                <a16:creationId xmlns:a16="http://schemas.microsoft.com/office/drawing/2014/main" id="{D89E6F9F-8E8B-DDDA-B670-AD89E7540620}"/>
              </a:ext>
            </a:extLst>
          </p:cNvPr>
          <p:cNvSpPr txBox="1"/>
          <p:nvPr/>
        </p:nvSpPr>
        <p:spPr>
          <a:xfrm>
            <a:off x="137160" y="4541520"/>
            <a:ext cx="5250180" cy="307777"/>
          </a:xfrm>
          <a:prstGeom prst="rect">
            <a:avLst/>
          </a:prstGeom>
          <a:noFill/>
        </p:spPr>
        <p:txBody>
          <a:bodyPr wrap="square" rtlCol="0">
            <a:spAutoFit/>
          </a:bodyPr>
          <a:lstStyle/>
          <a:p>
            <a:r>
              <a:rPr lang="en-US" dirty="0"/>
              <a:t>Elbow method use inertia. </a:t>
            </a:r>
            <a:r>
              <a:rPr lang="en-US" dirty="0" err="1"/>
              <a:t>N_Clusters</a:t>
            </a:r>
            <a:r>
              <a:rPr lang="en-US" dirty="0"/>
              <a:t>=5</a:t>
            </a:r>
            <a:endParaRPr lang="en-ID" dirty="0"/>
          </a:p>
        </p:txBody>
      </p:sp>
    </p:spTree>
    <p:extLst>
      <p:ext uri="{BB962C8B-B14F-4D97-AF65-F5344CB8AC3E}">
        <p14:creationId xmlns:p14="http://schemas.microsoft.com/office/powerpoint/2010/main" val="198270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5CF5-B9C6-3EA1-8331-4F575856F5F2}"/>
              </a:ext>
            </a:extLst>
          </p:cNvPr>
          <p:cNvSpPr>
            <a:spLocks noGrp="1"/>
          </p:cNvSpPr>
          <p:nvPr>
            <p:ph type="title"/>
          </p:nvPr>
        </p:nvSpPr>
        <p:spPr>
          <a:xfrm>
            <a:off x="304080" y="0"/>
            <a:ext cx="7632300" cy="572700"/>
          </a:xfrm>
        </p:spPr>
        <p:txBody>
          <a:bodyPr/>
          <a:lstStyle/>
          <a:p>
            <a:r>
              <a:rPr lang="en-ID" dirty="0" err="1"/>
              <a:t>sillhouette</a:t>
            </a:r>
            <a:r>
              <a:rPr lang="en-ID" dirty="0"/>
              <a:t> score</a:t>
            </a:r>
          </a:p>
        </p:txBody>
      </p:sp>
      <p:pic>
        <p:nvPicPr>
          <p:cNvPr id="5" name="Picture 4">
            <a:extLst>
              <a:ext uri="{FF2B5EF4-FFF2-40B4-BE49-F238E27FC236}">
                <a16:creationId xmlns:a16="http://schemas.microsoft.com/office/drawing/2014/main" id="{C1C38DD1-FAF0-D431-CBA1-A707D452C2E5}"/>
              </a:ext>
            </a:extLst>
          </p:cNvPr>
          <p:cNvPicPr>
            <a:picLocks noChangeAspect="1"/>
          </p:cNvPicPr>
          <p:nvPr/>
        </p:nvPicPr>
        <p:blipFill>
          <a:blip r:embed="rId3"/>
          <a:stretch>
            <a:fillRect/>
          </a:stretch>
        </p:blipFill>
        <p:spPr>
          <a:xfrm>
            <a:off x="233727" y="891540"/>
            <a:ext cx="4416378" cy="2351405"/>
          </a:xfrm>
          <a:prstGeom prst="rect">
            <a:avLst/>
          </a:prstGeom>
        </p:spPr>
      </p:pic>
      <p:pic>
        <p:nvPicPr>
          <p:cNvPr id="7" name="Picture 6">
            <a:extLst>
              <a:ext uri="{FF2B5EF4-FFF2-40B4-BE49-F238E27FC236}">
                <a16:creationId xmlns:a16="http://schemas.microsoft.com/office/drawing/2014/main" id="{B7121A4F-CE46-F77F-E143-5315874C279F}"/>
              </a:ext>
            </a:extLst>
          </p:cNvPr>
          <p:cNvPicPr>
            <a:picLocks noChangeAspect="1"/>
          </p:cNvPicPr>
          <p:nvPr/>
        </p:nvPicPr>
        <p:blipFill>
          <a:blip r:embed="rId4"/>
          <a:stretch>
            <a:fillRect/>
          </a:stretch>
        </p:blipFill>
        <p:spPr>
          <a:xfrm>
            <a:off x="4650105" y="986154"/>
            <a:ext cx="4312285" cy="2361681"/>
          </a:xfrm>
          <a:prstGeom prst="rect">
            <a:avLst/>
          </a:prstGeom>
        </p:spPr>
      </p:pic>
      <p:sp>
        <p:nvSpPr>
          <p:cNvPr id="8" name="TextBox 7">
            <a:extLst>
              <a:ext uri="{FF2B5EF4-FFF2-40B4-BE49-F238E27FC236}">
                <a16:creationId xmlns:a16="http://schemas.microsoft.com/office/drawing/2014/main" id="{45CBC8BF-EF2E-D349-FC9C-B6DF36772193}"/>
              </a:ext>
            </a:extLst>
          </p:cNvPr>
          <p:cNvSpPr txBox="1"/>
          <p:nvPr/>
        </p:nvSpPr>
        <p:spPr>
          <a:xfrm>
            <a:off x="701040" y="3749040"/>
            <a:ext cx="3467100" cy="307777"/>
          </a:xfrm>
          <a:prstGeom prst="rect">
            <a:avLst/>
          </a:prstGeom>
          <a:noFill/>
        </p:spPr>
        <p:txBody>
          <a:bodyPr wrap="square" rtlCol="0">
            <a:spAutoFit/>
          </a:bodyPr>
          <a:lstStyle/>
          <a:p>
            <a:r>
              <a:rPr lang="en-US" dirty="0" err="1"/>
              <a:t>N_Clusters</a:t>
            </a:r>
            <a:r>
              <a:rPr lang="en-US" dirty="0"/>
              <a:t>= 5</a:t>
            </a:r>
            <a:endParaRPr lang="en-ID" dirty="0"/>
          </a:p>
        </p:txBody>
      </p:sp>
      <p:sp>
        <p:nvSpPr>
          <p:cNvPr id="9" name="TextBox 8">
            <a:extLst>
              <a:ext uri="{FF2B5EF4-FFF2-40B4-BE49-F238E27FC236}">
                <a16:creationId xmlns:a16="http://schemas.microsoft.com/office/drawing/2014/main" id="{073208BC-8F1A-CB5D-089A-E3CF44255772}"/>
              </a:ext>
            </a:extLst>
          </p:cNvPr>
          <p:cNvSpPr txBox="1"/>
          <p:nvPr/>
        </p:nvSpPr>
        <p:spPr>
          <a:xfrm>
            <a:off x="5379720" y="3761289"/>
            <a:ext cx="3467100" cy="307777"/>
          </a:xfrm>
          <a:prstGeom prst="rect">
            <a:avLst/>
          </a:prstGeom>
          <a:noFill/>
        </p:spPr>
        <p:txBody>
          <a:bodyPr wrap="square" rtlCol="0">
            <a:spAutoFit/>
          </a:bodyPr>
          <a:lstStyle/>
          <a:p>
            <a:r>
              <a:rPr lang="en-US" dirty="0" err="1"/>
              <a:t>N_Clusters</a:t>
            </a:r>
            <a:r>
              <a:rPr lang="en-US" dirty="0"/>
              <a:t>= 2</a:t>
            </a:r>
            <a:endParaRPr lang="en-ID" dirty="0"/>
          </a:p>
        </p:txBody>
      </p:sp>
    </p:spTree>
    <p:extLst>
      <p:ext uri="{BB962C8B-B14F-4D97-AF65-F5344CB8AC3E}">
        <p14:creationId xmlns:p14="http://schemas.microsoft.com/office/powerpoint/2010/main" val="130645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B1FA-8394-1627-FC5F-F93C3F04117B}"/>
              </a:ext>
            </a:extLst>
          </p:cNvPr>
          <p:cNvSpPr>
            <a:spLocks noGrp="1"/>
          </p:cNvSpPr>
          <p:nvPr>
            <p:ph type="title"/>
          </p:nvPr>
        </p:nvSpPr>
        <p:spPr/>
        <p:txBody>
          <a:bodyPr>
            <a:normAutofit fontScale="90000"/>
          </a:bodyPr>
          <a:lstStyle/>
          <a:p>
            <a:r>
              <a:rPr lang="en" sz="2400" b="1" dirty="0">
                <a:latin typeface="Roboto"/>
                <a:ea typeface="Roboto"/>
                <a:cs typeface="Roboto"/>
                <a:sym typeface="Roboto"/>
              </a:rPr>
              <a:t>Customer Personality Analysis for Marketing Retargeting</a:t>
            </a:r>
            <a:endParaRPr lang="en-ID" dirty="0"/>
          </a:p>
        </p:txBody>
      </p:sp>
      <p:pic>
        <p:nvPicPr>
          <p:cNvPr id="5" name="Picture 4">
            <a:extLst>
              <a:ext uri="{FF2B5EF4-FFF2-40B4-BE49-F238E27FC236}">
                <a16:creationId xmlns:a16="http://schemas.microsoft.com/office/drawing/2014/main" id="{EC4C1B27-FC37-0ADC-2519-A697C97FE109}"/>
              </a:ext>
            </a:extLst>
          </p:cNvPr>
          <p:cNvPicPr>
            <a:picLocks noChangeAspect="1"/>
          </p:cNvPicPr>
          <p:nvPr/>
        </p:nvPicPr>
        <p:blipFill>
          <a:blip r:embed="rId2"/>
          <a:stretch>
            <a:fillRect/>
          </a:stretch>
        </p:blipFill>
        <p:spPr>
          <a:xfrm>
            <a:off x="573741" y="882664"/>
            <a:ext cx="5193740" cy="3680558"/>
          </a:xfrm>
          <a:prstGeom prst="rect">
            <a:avLst/>
          </a:prstGeom>
        </p:spPr>
      </p:pic>
      <p:sp>
        <p:nvSpPr>
          <p:cNvPr id="6" name="TextBox 5">
            <a:extLst>
              <a:ext uri="{FF2B5EF4-FFF2-40B4-BE49-F238E27FC236}">
                <a16:creationId xmlns:a16="http://schemas.microsoft.com/office/drawing/2014/main" id="{07AFFA21-AF44-C12E-6249-A5965B36F562}"/>
              </a:ext>
            </a:extLst>
          </p:cNvPr>
          <p:cNvSpPr txBox="1"/>
          <p:nvPr/>
        </p:nvSpPr>
        <p:spPr>
          <a:xfrm>
            <a:off x="5767481" y="1219200"/>
            <a:ext cx="2446879" cy="523220"/>
          </a:xfrm>
          <a:prstGeom prst="rect">
            <a:avLst/>
          </a:prstGeom>
          <a:noFill/>
        </p:spPr>
        <p:txBody>
          <a:bodyPr wrap="square" rtlCol="0">
            <a:spAutoFit/>
          </a:bodyPr>
          <a:lstStyle/>
          <a:p>
            <a:r>
              <a:rPr lang="en-US" dirty="0" err="1"/>
              <a:t>Persebaran</a:t>
            </a:r>
            <a:r>
              <a:rPr lang="en-US" dirty="0"/>
              <a:t> data </a:t>
            </a:r>
            <a:r>
              <a:rPr lang="en-US" dirty="0" err="1"/>
              <a:t>dengan</a:t>
            </a:r>
            <a:r>
              <a:rPr lang="en-US" dirty="0"/>
              <a:t> </a:t>
            </a:r>
            <a:r>
              <a:rPr lang="en-US" dirty="0" err="1"/>
              <a:t>menggunakan</a:t>
            </a:r>
            <a:r>
              <a:rPr lang="en-US" dirty="0"/>
              <a:t> PCA.</a:t>
            </a:r>
            <a:endParaRPr lang="en-ID" dirty="0"/>
          </a:p>
        </p:txBody>
      </p:sp>
    </p:spTree>
    <p:extLst>
      <p:ext uri="{BB962C8B-B14F-4D97-AF65-F5344CB8AC3E}">
        <p14:creationId xmlns:p14="http://schemas.microsoft.com/office/powerpoint/2010/main" val="321955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E53B-5D26-16C7-1812-10241B8456EA}"/>
              </a:ext>
            </a:extLst>
          </p:cNvPr>
          <p:cNvSpPr>
            <a:spLocks noGrp="1"/>
          </p:cNvSpPr>
          <p:nvPr>
            <p:ph type="title"/>
          </p:nvPr>
        </p:nvSpPr>
        <p:spPr>
          <a:xfrm>
            <a:off x="311700" y="-30104"/>
            <a:ext cx="7632300" cy="572700"/>
          </a:xfrm>
        </p:spPr>
        <p:txBody>
          <a:bodyPr/>
          <a:lstStyle/>
          <a:p>
            <a:r>
              <a:rPr lang="en-US" dirty="0"/>
              <a:t>About Dataset</a:t>
            </a:r>
            <a:endParaRPr lang="en-ID" dirty="0"/>
          </a:p>
        </p:txBody>
      </p:sp>
      <p:sp>
        <p:nvSpPr>
          <p:cNvPr id="4" name="Google Shape;115;p27">
            <a:extLst>
              <a:ext uri="{FF2B5EF4-FFF2-40B4-BE49-F238E27FC236}">
                <a16:creationId xmlns:a16="http://schemas.microsoft.com/office/drawing/2014/main" id="{E260C07B-E174-5F40-08CF-F21214CD6C7B}"/>
              </a:ext>
            </a:extLst>
          </p:cNvPr>
          <p:cNvSpPr txBox="1"/>
          <p:nvPr/>
        </p:nvSpPr>
        <p:spPr>
          <a:xfrm>
            <a:off x="80682" y="4772700"/>
            <a:ext cx="9063318" cy="346218"/>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 sz="1050" dirty="0">
                <a:solidFill>
                  <a:srgbClr val="000000"/>
                </a:solidFill>
              </a:rPr>
              <a:t>Untuk selengkapnya, dapat melihat jupyter notebook </a:t>
            </a:r>
            <a:r>
              <a:rPr lang="en" sz="1050" dirty="0"/>
              <a:t>disini </a:t>
            </a:r>
            <a:r>
              <a:rPr lang="en-ID" sz="1050" dirty="0"/>
              <a:t>https://drive.google.com/drive/u/0/folders/1jyYs_sYFMsnOa3OXuQe3mbKpV6eOUY3D</a:t>
            </a:r>
            <a:endParaRPr sz="1050" dirty="0">
              <a:solidFill>
                <a:srgbClr val="000000"/>
              </a:solidFill>
            </a:endParaRPr>
          </a:p>
        </p:txBody>
      </p:sp>
      <p:sp>
        <p:nvSpPr>
          <p:cNvPr id="5" name="Rectangle 4">
            <a:extLst>
              <a:ext uri="{FF2B5EF4-FFF2-40B4-BE49-F238E27FC236}">
                <a16:creationId xmlns:a16="http://schemas.microsoft.com/office/drawing/2014/main" id="{83AF40EF-2859-5B1D-57A4-C93AD0319682}"/>
              </a:ext>
            </a:extLst>
          </p:cNvPr>
          <p:cNvSpPr/>
          <p:nvPr/>
        </p:nvSpPr>
        <p:spPr>
          <a:xfrm>
            <a:off x="311700" y="726141"/>
            <a:ext cx="2574935"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Marketing Campaign</a:t>
            </a:r>
            <a:endParaRPr lang="en-ID" dirty="0"/>
          </a:p>
        </p:txBody>
      </p:sp>
      <p:cxnSp>
        <p:nvCxnSpPr>
          <p:cNvPr id="7" name="Straight Arrow Connector 6">
            <a:extLst>
              <a:ext uri="{FF2B5EF4-FFF2-40B4-BE49-F238E27FC236}">
                <a16:creationId xmlns:a16="http://schemas.microsoft.com/office/drawing/2014/main" id="{4BF741C1-51D2-D7E2-7A84-C306B724DA40}"/>
              </a:ext>
            </a:extLst>
          </p:cNvPr>
          <p:cNvCxnSpPr>
            <a:cxnSpLocks/>
          </p:cNvCxnSpPr>
          <p:nvPr/>
        </p:nvCxnSpPr>
        <p:spPr>
          <a:xfrm>
            <a:off x="1599167" y="1298841"/>
            <a:ext cx="0" cy="414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C13BAACA-FE67-B3E5-153A-CCBE1FC6A3EF}"/>
              </a:ext>
            </a:extLst>
          </p:cNvPr>
          <p:cNvSpPr/>
          <p:nvPr/>
        </p:nvSpPr>
        <p:spPr>
          <a:xfrm>
            <a:off x="339874" y="1783321"/>
            <a:ext cx="2546759" cy="5205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2240 data</a:t>
            </a:r>
            <a:endParaRPr lang="en-ID" dirty="0"/>
          </a:p>
        </p:txBody>
      </p:sp>
      <p:sp>
        <p:nvSpPr>
          <p:cNvPr id="15" name="Rectangle 14">
            <a:extLst>
              <a:ext uri="{FF2B5EF4-FFF2-40B4-BE49-F238E27FC236}">
                <a16:creationId xmlns:a16="http://schemas.microsoft.com/office/drawing/2014/main" id="{25C90787-40EC-3665-0A24-0574492B985F}"/>
              </a:ext>
            </a:extLst>
          </p:cNvPr>
          <p:cNvSpPr/>
          <p:nvPr/>
        </p:nvSpPr>
        <p:spPr>
          <a:xfrm>
            <a:off x="311700" y="2858509"/>
            <a:ext cx="2546757" cy="41469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Duplicate</a:t>
            </a:r>
            <a:endParaRPr lang="en-ID" dirty="0"/>
          </a:p>
        </p:txBody>
      </p:sp>
      <p:sp>
        <p:nvSpPr>
          <p:cNvPr id="16" name="Rectangle 15">
            <a:extLst>
              <a:ext uri="{FF2B5EF4-FFF2-40B4-BE49-F238E27FC236}">
                <a16:creationId xmlns:a16="http://schemas.microsoft.com/office/drawing/2014/main" id="{19F0D28F-374D-BB5F-EC11-0011339B01BB}"/>
              </a:ext>
            </a:extLst>
          </p:cNvPr>
          <p:cNvSpPr/>
          <p:nvPr/>
        </p:nvSpPr>
        <p:spPr>
          <a:xfrm>
            <a:off x="232498" y="3953734"/>
            <a:ext cx="2625958" cy="5727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 Missing  in Income</a:t>
            </a:r>
          </a:p>
          <a:p>
            <a:pPr algn="ctr"/>
            <a:r>
              <a:rPr lang="en-US" dirty="0"/>
              <a:t>11 Missing in Conversion Rate</a:t>
            </a:r>
            <a:endParaRPr lang="en-ID" dirty="0"/>
          </a:p>
        </p:txBody>
      </p:sp>
      <p:sp>
        <p:nvSpPr>
          <p:cNvPr id="17" name="Rectangle 16">
            <a:extLst>
              <a:ext uri="{FF2B5EF4-FFF2-40B4-BE49-F238E27FC236}">
                <a16:creationId xmlns:a16="http://schemas.microsoft.com/office/drawing/2014/main" id="{576B77F3-3DE4-E8A1-4962-5B84C7BC190A}"/>
              </a:ext>
            </a:extLst>
          </p:cNvPr>
          <p:cNvSpPr/>
          <p:nvPr/>
        </p:nvSpPr>
        <p:spPr>
          <a:xfrm>
            <a:off x="6522413" y="1629015"/>
            <a:ext cx="1877952" cy="2041791"/>
          </a:xfrm>
          <a:prstGeom prst="rect">
            <a:avLst/>
          </a:prstGeom>
          <a:solidFill>
            <a:srgbClr val="57C5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200" dirty="0"/>
              <a:t>7 </a:t>
            </a:r>
            <a:r>
              <a:rPr lang="en-ID" sz="1200" dirty="0" err="1"/>
              <a:t>Kategori</a:t>
            </a:r>
            <a:r>
              <a:rPr lang="en-ID" sz="1200" dirty="0"/>
              <a:t> : </a:t>
            </a:r>
          </a:p>
          <a:p>
            <a:pPr marL="342900" indent="-342900" algn="just">
              <a:buFont typeface="Arial" panose="020B0604020202020204" pitchFamily="34" charset="0"/>
              <a:buChar char="•"/>
            </a:pPr>
            <a:r>
              <a:rPr lang="en-ID" sz="1200" dirty="0"/>
              <a:t>Education</a:t>
            </a:r>
          </a:p>
          <a:p>
            <a:pPr marL="342900" indent="-342900" algn="just">
              <a:buFont typeface="Arial" panose="020B0604020202020204" pitchFamily="34" charset="0"/>
              <a:buChar char="•"/>
            </a:pPr>
            <a:r>
              <a:rPr lang="en-ID" sz="1200" dirty="0" err="1"/>
              <a:t>Marital_Status</a:t>
            </a:r>
            <a:endParaRPr lang="en-ID" sz="1200" dirty="0"/>
          </a:p>
          <a:p>
            <a:pPr marL="342900" indent="-342900" algn="just">
              <a:buFont typeface="Arial" panose="020B0604020202020204" pitchFamily="34" charset="0"/>
              <a:buChar char="•"/>
            </a:pPr>
            <a:r>
              <a:rPr lang="en-ID" sz="1200" dirty="0" err="1"/>
              <a:t>kategori_umur</a:t>
            </a:r>
            <a:endParaRPr lang="en-ID" sz="1200" dirty="0"/>
          </a:p>
          <a:p>
            <a:pPr marL="342900" indent="-342900" algn="just">
              <a:buFont typeface="Arial" panose="020B0604020202020204" pitchFamily="34" charset="0"/>
              <a:buChar char="•"/>
            </a:pPr>
            <a:r>
              <a:rPr lang="en-ID" sz="1200" dirty="0" err="1"/>
              <a:t>Kidhome</a:t>
            </a:r>
            <a:endParaRPr lang="en-ID" sz="1200" dirty="0"/>
          </a:p>
          <a:p>
            <a:pPr marL="342900" indent="-342900" algn="just">
              <a:buFont typeface="Arial" panose="020B0604020202020204" pitchFamily="34" charset="0"/>
              <a:buChar char="•"/>
            </a:pPr>
            <a:r>
              <a:rPr lang="en-ID" sz="1200" dirty="0" err="1"/>
              <a:t>Teenhome</a:t>
            </a:r>
            <a:endParaRPr lang="en-ID" sz="1200" dirty="0"/>
          </a:p>
          <a:p>
            <a:pPr marL="342900" indent="-342900" algn="just">
              <a:buFont typeface="Arial" panose="020B0604020202020204" pitchFamily="34" charset="0"/>
              <a:buChar char="•"/>
            </a:pPr>
            <a:r>
              <a:rPr lang="en-ID" sz="1200" dirty="0" err="1"/>
              <a:t>Dt_Customer_year</a:t>
            </a:r>
            <a:endParaRPr lang="en-ID" sz="1200" dirty="0"/>
          </a:p>
          <a:p>
            <a:pPr marL="342900" indent="-342900" algn="just">
              <a:buFont typeface="Arial" panose="020B0604020202020204" pitchFamily="34" charset="0"/>
              <a:buChar char="•"/>
            </a:pPr>
            <a:r>
              <a:rPr lang="en-ID" sz="1200" dirty="0"/>
              <a:t>Complain</a:t>
            </a:r>
          </a:p>
        </p:txBody>
      </p:sp>
      <p:sp>
        <p:nvSpPr>
          <p:cNvPr id="18" name="Rectangle 17">
            <a:extLst>
              <a:ext uri="{FF2B5EF4-FFF2-40B4-BE49-F238E27FC236}">
                <a16:creationId xmlns:a16="http://schemas.microsoft.com/office/drawing/2014/main" id="{9391193C-F0D6-B209-AE79-8CF22750192A}"/>
              </a:ext>
            </a:extLst>
          </p:cNvPr>
          <p:cNvSpPr/>
          <p:nvPr/>
        </p:nvSpPr>
        <p:spPr>
          <a:xfrm>
            <a:off x="4032782" y="966386"/>
            <a:ext cx="2099076" cy="3650831"/>
          </a:xfrm>
          <a:prstGeom prst="rect">
            <a:avLst/>
          </a:prstGeom>
          <a:solidFill>
            <a:srgbClr val="57C5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200" dirty="0"/>
              <a:t>17 </a:t>
            </a:r>
            <a:r>
              <a:rPr lang="en-ID" sz="1200" dirty="0" err="1"/>
              <a:t>Numerik</a:t>
            </a:r>
            <a:r>
              <a:rPr lang="en-ID" sz="1200" dirty="0"/>
              <a:t> :</a:t>
            </a:r>
          </a:p>
          <a:p>
            <a:pPr marL="285750" indent="-285750" algn="just">
              <a:buFont typeface="Arial" panose="020B0604020202020204" pitchFamily="34" charset="0"/>
              <a:buChar char="•"/>
            </a:pPr>
            <a:r>
              <a:rPr lang="en-ID" sz="1200" dirty="0" err="1"/>
              <a:t>Year_Birth</a:t>
            </a:r>
            <a:endParaRPr lang="en-ID" sz="1200" dirty="0"/>
          </a:p>
          <a:p>
            <a:pPr marL="285750" indent="-285750" algn="just">
              <a:buFont typeface="Arial" panose="020B0604020202020204" pitchFamily="34" charset="0"/>
              <a:buChar char="•"/>
            </a:pPr>
            <a:r>
              <a:rPr lang="en-ID" sz="1200" dirty="0"/>
              <a:t>Income</a:t>
            </a:r>
          </a:p>
          <a:p>
            <a:pPr marL="285750" indent="-285750" algn="just">
              <a:buFont typeface="Arial" panose="020B0604020202020204" pitchFamily="34" charset="0"/>
              <a:buChar char="•"/>
            </a:pPr>
            <a:r>
              <a:rPr lang="en-ID" sz="1200" dirty="0"/>
              <a:t>Recency</a:t>
            </a:r>
          </a:p>
          <a:p>
            <a:pPr marL="285750" indent="-285750" algn="just">
              <a:buFont typeface="Arial" panose="020B0604020202020204" pitchFamily="34" charset="0"/>
              <a:buChar char="•"/>
            </a:pPr>
            <a:r>
              <a:rPr lang="en-ID" sz="1200" dirty="0" err="1"/>
              <a:t>MntCoke</a:t>
            </a:r>
            <a:endParaRPr lang="en-ID" sz="1200" dirty="0"/>
          </a:p>
          <a:p>
            <a:pPr marL="285750" indent="-285750" algn="just">
              <a:buFont typeface="Arial" panose="020B0604020202020204" pitchFamily="34" charset="0"/>
              <a:buChar char="•"/>
            </a:pPr>
            <a:r>
              <a:rPr lang="en-ID" sz="1200" dirty="0" err="1"/>
              <a:t>MntFruits</a:t>
            </a:r>
            <a:endParaRPr lang="en-ID" sz="1200" dirty="0"/>
          </a:p>
          <a:p>
            <a:pPr marL="285750" indent="-285750" algn="just">
              <a:buFont typeface="Arial" panose="020B0604020202020204" pitchFamily="34" charset="0"/>
              <a:buChar char="•"/>
            </a:pPr>
            <a:r>
              <a:rPr lang="en-ID" sz="1200" dirty="0" err="1"/>
              <a:t>MntMeatProducts</a:t>
            </a:r>
            <a:endParaRPr lang="en-ID" sz="1200" dirty="0"/>
          </a:p>
          <a:p>
            <a:pPr marL="285750" indent="-285750" algn="just">
              <a:buFont typeface="Arial" panose="020B0604020202020204" pitchFamily="34" charset="0"/>
              <a:buChar char="•"/>
            </a:pPr>
            <a:r>
              <a:rPr lang="en-ID" sz="1200" dirty="0" err="1"/>
              <a:t>MntFishProducts</a:t>
            </a:r>
            <a:endParaRPr lang="en-ID" sz="1200" dirty="0"/>
          </a:p>
          <a:p>
            <a:pPr marL="285750" indent="-285750" algn="just">
              <a:buFont typeface="Arial" panose="020B0604020202020204" pitchFamily="34" charset="0"/>
              <a:buChar char="•"/>
            </a:pPr>
            <a:r>
              <a:rPr lang="en-ID" sz="1200" dirty="0" err="1"/>
              <a:t>MntSweetProducts</a:t>
            </a:r>
            <a:endParaRPr lang="en-ID" sz="1200" dirty="0"/>
          </a:p>
          <a:p>
            <a:pPr marL="285750" indent="-285750" algn="just">
              <a:buFont typeface="Arial" panose="020B0604020202020204" pitchFamily="34" charset="0"/>
              <a:buChar char="•"/>
            </a:pPr>
            <a:r>
              <a:rPr lang="en-ID" sz="1200" dirty="0" err="1"/>
              <a:t>MntGoldProd</a:t>
            </a:r>
            <a:endParaRPr lang="en-ID" sz="1200" dirty="0"/>
          </a:p>
          <a:p>
            <a:pPr marL="285750" indent="-285750" algn="just">
              <a:buFont typeface="Arial" panose="020B0604020202020204" pitchFamily="34" charset="0"/>
              <a:buChar char="•"/>
            </a:pPr>
            <a:r>
              <a:rPr lang="en-ID" sz="1200" dirty="0" err="1"/>
              <a:t>NumDealsPurchases</a:t>
            </a:r>
            <a:endParaRPr lang="en-ID" sz="1200" dirty="0"/>
          </a:p>
          <a:p>
            <a:pPr marL="285750" indent="-285750" algn="just">
              <a:buFont typeface="Arial" panose="020B0604020202020204" pitchFamily="34" charset="0"/>
              <a:buChar char="•"/>
            </a:pPr>
            <a:r>
              <a:rPr lang="en-ID" sz="1200" dirty="0" err="1"/>
              <a:t>NumWebPurchases</a:t>
            </a:r>
            <a:endParaRPr lang="en-ID" sz="1200" dirty="0"/>
          </a:p>
          <a:p>
            <a:pPr marL="285750" indent="-285750" algn="just">
              <a:buFont typeface="Arial" panose="020B0604020202020204" pitchFamily="34" charset="0"/>
              <a:buChar char="•"/>
            </a:pPr>
            <a:r>
              <a:rPr lang="en-ID" sz="1200" dirty="0" err="1"/>
              <a:t>NumCatalogPurchases</a:t>
            </a:r>
            <a:endParaRPr lang="en-ID" sz="1200" dirty="0"/>
          </a:p>
          <a:p>
            <a:pPr marL="285750" indent="-285750" algn="just">
              <a:buFont typeface="Arial" panose="020B0604020202020204" pitchFamily="34" charset="0"/>
              <a:buChar char="•"/>
            </a:pPr>
            <a:r>
              <a:rPr lang="en-ID" sz="1200" dirty="0" err="1"/>
              <a:t>NumStorePurchases</a:t>
            </a:r>
            <a:endParaRPr lang="en-ID" sz="1200" dirty="0"/>
          </a:p>
          <a:p>
            <a:pPr marL="285750" indent="-285750" algn="just">
              <a:buFont typeface="Arial" panose="020B0604020202020204" pitchFamily="34" charset="0"/>
              <a:buChar char="•"/>
            </a:pPr>
            <a:r>
              <a:rPr lang="en-ID" sz="1200" dirty="0" err="1"/>
              <a:t>NumWebVisitsMonth</a:t>
            </a:r>
            <a:endParaRPr lang="en-ID" sz="1200" dirty="0"/>
          </a:p>
          <a:p>
            <a:pPr marL="285750" indent="-285750" algn="just">
              <a:buFont typeface="Arial" panose="020B0604020202020204" pitchFamily="34" charset="0"/>
              <a:buChar char="•"/>
            </a:pPr>
            <a:r>
              <a:rPr lang="en-ID" sz="1200" dirty="0"/>
              <a:t>Response</a:t>
            </a:r>
          </a:p>
          <a:p>
            <a:pPr marL="285750" indent="-285750" algn="just">
              <a:buFont typeface="Arial" panose="020B0604020202020204" pitchFamily="34" charset="0"/>
              <a:buChar char="•"/>
            </a:pPr>
            <a:r>
              <a:rPr lang="en-ID" sz="1200" dirty="0" err="1"/>
              <a:t>Conversion_rate</a:t>
            </a:r>
            <a:endParaRPr lang="en-ID" sz="1200" dirty="0"/>
          </a:p>
          <a:p>
            <a:pPr marL="285750" indent="-285750" algn="just">
              <a:buFont typeface="Arial" panose="020B0604020202020204" pitchFamily="34" charset="0"/>
              <a:buChar char="•"/>
            </a:pPr>
            <a:r>
              <a:rPr lang="en-ID" sz="1200" dirty="0" err="1"/>
              <a:t>umur</a:t>
            </a:r>
            <a:endParaRPr lang="en-ID" sz="1200" dirty="0"/>
          </a:p>
        </p:txBody>
      </p:sp>
      <p:cxnSp>
        <p:nvCxnSpPr>
          <p:cNvPr id="20" name="Straight Arrow Connector 19">
            <a:extLst>
              <a:ext uri="{FF2B5EF4-FFF2-40B4-BE49-F238E27FC236}">
                <a16:creationId xmlns:a16="http://schemas.microsoft.com/office/drawing/2014/main" id="{01C6887A-2F61-0A9C-E95A-4F1F3B47375C}"/>
              </a:ext>
            </a:extLst>
          </p:cNvPr>
          <p:cNvCxnSpPr>
            <a:cxnSpLocks/>
          </p:cNvCxnSpPr>
          <p:nvPr/>
        </p:nvCxnSpPr>
        <p:spPr>
          <a:xfrm>
            <a:off x="1599167" y="2364401"/>
            <a:ext cx="0" cy="414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13B7E49-F6F8-24EF-87F8-616BAF15A1AD}"/>
              </a:ext>
            </a:extLst>
          </p:cNvPr>
          <p:cNvCxnSpPr>
            <a:cxnSpLocks/>
          </p:cNvCxnSpPr>
          <p:nvPr/>
        </p:nvCxnSpPr>
        <p:spPr>
          <a:xfrm>
            <a:off x="1598774" y="3340632"/>
            <a:ext cx="0" cy="414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411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82BE-0410-BC9A-9EB5-BC77AC4B35F5}"/>
              </a:ext>
            </a:extLst>
          </p:cNvPr>
          <p:cNvSpPr>
            <a:spLocks noGrp="1"/>
          </p:cNvSpPr>
          <p:nvPr>
            <p:ph type="title"/>
          </p:nvPr>
        </p:nvSpPr>
        <p:spPr/>
        <p:txBody>
          <a:bodyPr/>
          <a:lstStyle/>
          <a:p>
            <a:r>
              <a:rPr lang="en-US" dirty="0"/>
              <a:t>EDA</a:t>
            </a:r>
            <a:endParaRPr lang="en-ID" dirty="0"/>
          </a:p>
        </p:txBody>
      </p:sp>
      <p:sp>
        <p:nvSpPr>
          <p:cNvPr id="4" name="Google Shape;115;p27">
            <a:extLst>
              <a:ext uri="{FF2B5EF4-FFF2-40B4-BE49-F238E27FC236}">
                <a16:creationId xmlns:a16="http://schemas.microsoft.com/office/drawing/2014/main" id="{30BF217C-6FC0-589C-86D8-150BF7EF82CA}"/>
              </a:ext>
            </a:extLst>
          </p:cNvPr>
          <p:cNvSpPr txBox="1"/>
          <p:nvPr/>
        </p:nvSpPr>
        <p:spPr>
          <a:xfrm>
            <a:off x="80682" y="4772700"/>
            <a:ext cx="9063318" cy="346218"/>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 sz="1050" dirty="0">
                <a:solidFill>
                  <a:srgbClr val="000000"/>
                </a:solidFill>
              </a:rPr>
              <a:t>Untuk selengkapnya, dapat melihat jupyter notebook </a:t>
            </a:r>
            <a:r>
              <a:rPr lang="en" sz="1050" dirty="0"/>
              <a:t>disini </a:t>
            </a:r>
            <a:r>
              <a:rPr lang="en-ID" sz="1050" dirty="0"/>
              <a:t>https://drive.google.com/drive/u/0/folders/1jyYs_sYFMsnOa3OXuQe3mbKpV6eOUY3D</a:t>
            </a:r>
            <a:endParaRPr sz="1050" dirty="0">
              <a:solidFill>
                <a:srgbClr val="000000"/>
              </a:solidFill>
            </a:endParaRPr>
          </a:p>
        </p:txBody>
      </p:sp>
      <p:graphicFrame>
        <p:nvGraphicFramePr>
          <p:cNvPr id="6" name="Table 6">
            <a:extLst>
              <a:ext uri="{FF2B5EF4-FFF2-40B4-BE49-F238E27FC236}">
                <a16:creationId xmlns:a16="http://schemas.microsoft.com/office/drawing/2014/main" id="{71019D06-23B3-9266-729A-501AC88289C8}"/>
              </a:ext>
            </a:extLst>
          </p:cNvPr>
          <p:cNvGraphicFramePr>
            <a:graphicFrameLocks noGrp="1"/>
          </p:cNvGraphicFramePr>
          <p:nvPr>
            <p:extLst>
              <p:ext uri="{D42A27DB-BD31-4B8C-83A1-F6EECF244321}">
                <p14:modId xmlns:p14="http://schemas.microsoft.com/office/powerpoint/2010/main" val="1192071681"/>
              </p:ext>
            </p:extLst>
          </p:nvPr>
        </p:nvGraphicFramePr>
        <p:xfrm>
          <a:off x="311697" y="1169067"/>
          <a:ext cx="2471966" cy="1823720"/>
        </p:xfrm>
        <a:graphic>
          <a:graphicData uri="http://schemas.openxmlformats.org/drawingml/2006/table">
            <a:tbl>
              <a:tblPr firstRow="1" bandRow="1">
                <a:tableStyleId>{5C22544A-7EE6-4342-B048-85BDC9FD1C3A}</a:tableStyleId>
              </a:tblPr>
              <a:tblGrid>
                <a:gridCol w="655927">
                  <a:extLst>
                    <a:ext uri="{9D8B030D-6E8A-4147-A177-3AD203B41FA5}">
                      <a16:colId xmlns:a16="http://schemas.microsoft.com/office/drawing/2014/main" val="1520697631"/>
                    </a:ext>
                  </a:extLst>
                </a:gridCol>
                <a:gridCol w="1816039">
                  <a:extLst>
                    <a:ext uri="{9D8B030D-6E8A-4147-A177-3AD203B41FA5}">
                      <a16:colId xmlns:a16="http://schemas.microsoft.com/office/drawing/2014/main" val="1765717889"/>
                    </a:ext>
                  </a:extLst>
                </a:gridCol>
              </a:tblGrid>
              <a:tr h="304800">
                <a:tc>
                  <a:txBody>
                    <a:bodyPr/>
                    <a:lstStyle/>
                    <a:p>
                      <a:endParaRPr lang="en-ID" dirty="0"/>
                    </a:p>
                  </a:txBody>
                  <a:tcPr/>
                </a:tc>
                <a:tc>
                  <a:txBody>
                    <a:bodyPr/>
                    <a:lstStyle/>
                    <a:p>
                      <a:r>
                        <a:rPr lang="en-US" dirty="0"/>
                        <a:t>Conversion Rate</a:t>
                      </a:r>
                      <a:endParaRPr lang="en-ID" dirty="0"/>
                    </a:p>
                  </a:txBody>
                  <a:tcPr/>
                </a:tc>
                <a:extLst>
                  <a:ext uri="{0D108BD9-81ED-4DB2-BD59-A6C34878D82A}">
                    <a16:rowId xmlns:a16="http://schemas.microsoft.com/office/drawing/2014/main" val="30536450"/>
                  </a:ext>
                </a:extLst>
              </a:tr>
              <a:tr h="379730">
                <a:tc>
                  <a:txBody>
                    <a:bodyPr/>
                    <a:lstStyle/>
                    <a:p>
                      <a:r>
                        <a:rPr lang="en-US" dirty="0"/>
                        <a:t>Mean</a:t>
                      </a:r>
                      <a:endParaRPr lang="en-ID" dirty="0"/>
                    </a:p>
                  </a:txBody>
                  <a:tcPr/>
                </a:tc>
                <a:tc>
                  <a:txBody>
                    <a:bodyPr/>
                    <a:lstStyle/>
                    <a:p>
                      <a:r>
                        <a:rPr lang="en-US" dirty="0"/>
                        <a:t>0.04</a:t>
                      </a:r>
                      <a:endParaRPr lang="en-ID" dirty="0"/>
                    </a:p>
                  </a:txBody>
                  <a:tcPr/>
                </a:tc>
                <a:extLst>
                  <a:ext uri="{0D108BD9-81ED-4DB2-BD59-A6C34878D82A}">
                    <a16:rowId xmlns:a16="http://schemas.microsoft.com/office/drawing/2014/main" val="1146911589"/>
                  </a:ext>
                </a:extLst>
              </a:tr>
              <a:tr h="379730">
                <a:tc>
                  <a:txBody>
                    <a:bodyPr/>
                    <a:lstStyle/>
                    <a:p>
                      <a:r>
                        <a:rPr lang="en-US" dirty="0"/>
                        <a:t>Min</a:t>
                      </a:r>
                      <a:endParaRPr lang="en-ID" dirty="0"/>
                    </a:p>
                  </a:txBody>
                  <a:tcPr/>
                </a:tc>
                <a:tc>
                  <a:txBody>
                    <a:bodyPr/>
                    <a:lstStyle/>
                    <a:p>
                      <a:r>
                        <a:rPr lang="en-US" dirty="0"/>
                        <a:t>0</a:t>
                      </a:r>
                      <a:endParaRPr lang="en-ID" dirty="0"/>
                    </a:p>
                  </a:txBody>
                  <a:tcPr/>
                </a:tc>
                <a:extLst>
                  <a:ext uri="{0D108BD9-81ED-4DB2-BD59-A6C34878D82A}">
                    <a16:rowId xmlns:a16="http://schemas.microsoft.com/office/drawing/2014/main" val="3396895354"/>
                  </a:ext>
                </a:extLst>
              </a:tr>
              <a:tr h="379730">
                <a:tc>
                  <a:txBody>
                    <a:bodyPr/>
                    <a:lstStyle/>
                    <a:p>
                      <a:r>
                        <a:rPr lang="en-US" dirty="0"/>
                        <a:t>50%</a:t>
                      </a:r>
                      <a:endParaRPr lang="en-ID" dirty="0"/>
                    </a:p>
                  </a:txBody>
                  <a:tcPr/>
                </a:tc>
                <a:tc>
                  <a:txBody>
                    <a:bodyPr/>
                    <a:lstStyle/>
                    <a:p>
                      <a:r>
                        <a:rPr lang="en-US" dirty="0"/>
                        <a:t>0</a:t>
                      </a:r>
                      <a:endParaRPr lang="en-ID" dirty="0"/>
                    </a:p>
                  </a:txBody>
                  <a:tcPr/>
                </a:tc>
                <a:extLst>
                  <a:ext uri="{0D108BD9-81ED-4DB2-BD59-A6C34878D82A}">
                    <a16:rowId xmlns:a16="http://schemas.microsoft.com/office/drawing/2014/main" val="2777364830"/>
                  </a:ext>
                </a:extLst>
              </a:tr>
              <a:tr h="379730">
                <a:tc>
                  <a:txBody>
                    <a:bodyPr/>
                    <a:lstStyle/>
                    <a:p>
                      <a:r>
                        <a:rPr lang="en-US" dirty="0"/>
                        <a:t>Max</a:t>
                      </a:r>
                      <a:endParaRPr lang="en-ID" dirty="0"/>
                    </a:p>
                  </a:txBody>
                  <a:tcPr/>
                </a:tc>
                <a:tc>
                  <a:txBody>
                    <a:bodyPr/>
                    <a:lstStyle/>
                    <a:p>
                      <a:r>
                        <a:rPr lang="en-US" dirty="0"/>
                        <a:t>1</a:t>
                      </a:r>
                      <a:endParaRPr lang="en-ID" dirty="0"/>
                    </a:p>
                  </a:txBody>
                  <a:tcPr/>
                </a:tc>
                <a:extLst>
                  <a:ext uri="{0D108BD9-81ED-4DB2-BD59-A6C34878D82A}">
                    <a16:rowId xmlns:a16="http://schemas.microsoft.com/office/drawing/2014/main" val="3215968458"/>
                  </a:ext>
                </a:extLst>
              </a:tr>
            </a:tbl>
          </a:graphicData>
        </a:graphic>
      </p:graphicFrame>
      <p:graphicFrame>
        <p:nvGraphicFramePr>
          <p:cNvPr id="7" name="Table 6">
            <a:extLst>
              <a:ext uri="{FF2B5EF4-FFF2-40B4-BE49-F238E27FC236}">
                <a16:creationId xmlns:a16="http://schemas.microsoft.com/office/drawing/2014/main" id="{58A8031F-14CB-3A2B-0752-5C536CC35BF5}"/>
              </a:ext>
            </a:extLst>
          </p:cNvPr>
          <p:cNvGraphicFramePr>
            <a:graphicFrameLocks noGrp="1"/>
          </p:cNvGraphicFramePr>
          <p:nvPr>
            <p:extLst>
              <p:ext uri="{D42A27DB-BD31-4B8C-83A1-F6EECF244321}">
                <p14:modId xmlns:p14="http://schemas.microsoft.com/office/powerpoint/2010/main" val="1857329046"/>
              </p:ext>
            </p:extLst>
          </p:nvPr>
        </p:nvGraphicFramePr>
        <p:xfrm>
          <a:off x="3336017" y="1115279"/>
          <a:ext cx="2471966" cy="2040344"/>
        </p:xfrm>
        <a:graphic>
          <a:graphicData uri="http://schemas.openxmlformats.org/drawingml/2006/table">
            <a:tbl>
              <a:tblPr firstRow="1" bandRow="1">
                <a:tableStyleId>{5C22544A-7EE6-4342-B048-85BDC9FD1C3A}</a:tableStyleId>
              </a:tblPr>
              <a:tblGrid>
                <a:gridCol w="655927">
                  <a:extLst>
                    <a:ext uri="{9D8B030D-6E8A-4147-A177-3AD203B41FA5}">
                      <a16:colId xmlns:a16="http://schemas.microsoft.com/office/drawing/2014/main" val="1520697631"/>
                    </a:ext>
                  </a:extLst>
                </a:gridCol>
                <a:gridCol w="1816039">
                  <a:extLst>
                    <a:ext uri="{9D8B030D-6E8A-4147-A177-3AD203B41FA5}">
                      <a16:colId xmlns:a16="http://schemas.microsoft.com/office/drawing/2014/main" val="1765717889"/>
                    </a:ext>
                  </a:extLst>
                </a:gridCol>
              </a:tblGrid>
              <a:tr h="392786">
                <a:tc>
                  <a:txBody>
                    <a:bodyPr/>
                    <a:lstStyle/>
                    <a:p>
                      <a:endParaRPr lang="en-ID" dirty="0"/>
                    </a:p>
                  </a:txBody>
                  <a:tcPr/>
                </a:tc>
                <a:tc>
                  <a:txBody>
                    <a:bodyPr/>
                    <a:lstStyle/>
                    <a:p>
                      <a:r>
                        <a:rPr lang="en-US" dirty="0" err="1"/>
                        <a:t>Umur</a:t>
                      </a:r>
                      <a:endParaRPr lang="en-ID" dirty="0"/>
                    </a:p>
                  </a:txBody>
                  <a:tcPr/>
                </a:tc>
                <a:extLst>
                  <a:ext uri="{0D108BD9-81ED-4DB2-BD59-A6C34878D82A}">
                    <a16:rowId xmlns:a16="http://schemas.microsoft.com/office/drawing/2014/main" val="30536450"/>
                  </a:ext>
                </a:extLst>
              </a:tr>
              <a:tr h="518160">
                <a:tc>
                  <a:txBody>
                    <a:bodyPr/>
                    <a:lstStyle/>
                    <a:p>
                      <a:r>
                        <a:rPr lang="en-US" dirty="0"/>
                        <a:t>Mean</a:t>
                      </a:r>
                      <a:endParaRPr lang="en-ID" dirty="0"/>
                    </a:p>
                  </a:txBody>
                  <a:tcPr/>
                </a:tc>
                <a:tc>
                  <a:txBody>
                    <a:bodyPr/>
                    <a:lstStyle/>
                    <a:p>
                      <a:r>
                        <a:rPr lang="en-US" dirty="0"/>
                        <a:t>53.1</a:t>
                      </a:r>
                      <a:endParaRPr lang="en-ID" dirty="0"/>
                    </a:p>
                  </a:txBody>
                  <a:tcPr/>
                </a:tc>
                <a:extLst>
                  <a:ext uri="{0D108BD9-81ED-4DB2-BD59-A6C34878D82A}">
                    <a16:rowId xmlns:a16="http://schemas.microsoft.com/office/drawing/2014/main" val="1146911589"/>
                  </a:ext>
                </a:extLst>
              </a:tr>
              <a:tr h="376466">
                <a:tc>
                  <a:txBody>
                    <a:bodyPr/>
                    <a:lstStyle/>
                    <a:p>
                      <a:r>
                        <a:rPr lang="en-US" dirty="0"/>
                        <a:t>Min</a:t>
                      </a:r>
                      <a:endParaRPr lang="en-ID" dirty="0"/>
                    </a:p>
                  </a:txBody>
                  <a:tcPr/>
                </a:tc>
                <a:tc>
                  <a:txBody>
                    <a:bodyPr/>
                    <a:lstStyle/>
                    <a:p>
                      <a:r>
                        <a:rPr lang="en-US" dirty="0"/>
                        <a:t>26</a:t>
                      </a:r>
                      <a:endParaRPr lang="en-ID" dirty="0"/>
                    </a:p>
                  </a:txBody>
                  <a:tcPr/>
                </a:tc>
                <a:extLst>
                  <a:ext uri="{0D108BD9-81ED-4DB2-BD59-A6C34878D82A}">
                    <a16:rowId xmlns:a16="http://schemas.microsoft.com/office/drawing/2014/main" val="3396895354"/>
                  </a:ext>
                </a:extLst>
              </a:tr>
              <a:tr h="376466">
                <a:tc>
                  <a:txBody>
                    <a:bodyPr/>
                    <a:lstStyle/>
                    <a:p>
                      <a:r>
                        <a:rPr lang="en-US" dirty="0"/>
                        <a:t>50%</a:t>
                      </a:r>
                      <a:endParaRPr lang="en-ID" dirty="0"/>
                    </a:p>
                  </a:txBody>
                  <a:tcPr/>
                </a:tc>
                <a:tc>
                  <a:txBody>
                    <a:bodyPr/>
                    <a:lstStyle/>
                    <a:p>
                      <a:r>
                        <a:rPr lang="en-US" dirty="0"/>
                        <a:t>52</a:t>
                      </a:r>
                      <a:endParaRPr lang="en-ID" dirty="0"/>
                    </a:p>
                  </a:txBody>
                  <a:tcPr/>
                </a:tc>
                <a:extLst>
                  <a:ext uri="{0D108BD9-81ED-4DB2-BD59-A6C34878D82A}">
                    <a16:rowId xmlns:a16="http://schemas.microsoft.com/office/drawing/2014/main" val="2777364830"/>
                  </a:ext>
                </a:extLst>
              </a:tr>
              <a:tr h="376466">
                <a:tc>
                  <a:txBody>
                    <a:bodyPr/>
                    <a:lstStyle/>
                    <a:p>
                      <a:r>
                        <a:rPr lang="en-US" dirty="0"/>
                        <a:t>Max</a:t>
                      </a:r>
                      <a:endParaRPr lang="en-ID" dirty="0"/>
                    </a:p>
                  </a:txBody>
                  <a:tcPr/>
                </a:tc>
                <a:tc>
                  <a:txBody>
                    <a:bodyPr/>
                    <a:lstStyle/>
                    <a:p>
                      <a:r>
                        <a:rPr lang="en-US" dirty="0"/>
                        <a:t>129</a:t>
                      </a:r>
                      <a:endParaRPr lang="en-ID" dirty="0"/>
                    </a:p>
                  </a:txBody>
                  <a:tcPr/>
                </a:tc>
                <a:extLst>
                  <a:ext uri="{0D108BD9-81ED-4DB2-BD59-A6C34878D82A}">
                    <a16:rowId xmlns:a16="http://schemas.microsoft.com/office/drawing/2014/main" val="3215968458"/>
                  </a:ext>
                </a:extLst>
              </a:tr>
            </a:tbl>
          </a:graphicData>
        </a:graphic>
      </p:graphicFrame>
      <p:graphicFrame>
        <p:nvGraphicFramePr>
          <p:cNvPr id="10" name="Chart 9">
            <a:extLst>
              <a:ext uri="{FF2B5EF4-FFF2-40B4-BE49-F238E27FC236}">
                <a16:creationId xmlns:a16="http://schemas.microsoft.com/office/drawing/2014/main" id="{AC76583D-212C-EC66-3070-1838024E40E2}"/>
              </a:ext>
            </a:extLst>
          </p:cNvPr>
          <p:cNvGraphicFramePr/>
          <p:nvPr>
            <p:extLst>
              <p:ext uri="{D42A27DB-BD31-4B8C-83A1-F6EECF244321}">
                <p14:modId xmlns:p14="http://schemas.microsoft.com/office/powerpoint/2010/main" val="2669974771"/>
              </p:ext>
            </p:extLst>
          </p:nvPr>
        </p:nvGraphicFramePr>
        <p:xfrm>
          <a:off x="5999455" y="807917"/>
          <a:ext cx="2832848" cy="298132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D89AB5B-EDAC-2537-E93D-B8E60585C2ED}"/>
              </a:ext>
            </a:extLst>
          </p:cNvPr>
          <p:cNvSpPr txBox="1"/>
          <p:nvPr/>
        </p:nvSpPr>
        <p:spPr>
          <a:xfrm>
            <a:off x="649794" y="3262795"/>
            <a:ext cx="1593943" cy="307777"/>
          </a:xfrm>
          <a:prstGeom prst="rect">
            <a:avLst/>
          </a:prstGeom>
          <a:noFill/>
        </p:spPr>
        <p:txBody>
          <a:bodyPr wrap="square" rtlCol="0">
            <a:spAutoFit/>
          </a:bodyPr>
          <a:lstStyle/>
          <a:p>
            <a:r>
              <a:rPr lang="en-US" dirty="0"/>
              <a:t>Conversion Rate</a:t>
            </a:r>
            <a:endParaRPr lang="en-ID" dirty="0"/>
          </a:p>
        </p:txBody>
      </p:sp>
      <p:sp>
        <p:nvSpPr>
          <p:cNvPr id="12" name="TextBox 11">
            <a:extLst>
              <a:ext uri="{FF2B5EF4-FFF2-40B4-BE49-F238E27FC236}">
                <a16:creationId xmlns:a16="http://schemas.microsoft.com/office/drawing/2014/main" id="{E6E5BEA1-4443-B11C-8A2C-5B5C80F65D6F}"/>
              </a:ext>
            </a:extLst>
          </p:cNvPr>
          <p:cNvSpPr txBox="1"/>
          <p:nvPr/>
        </p:nvSpPr>
        <p:spPr>
          <a:xfrm>
            <a:off x="3660654" y="3262795"/>
            <a:ext cx="1593943" cy="307777"/>
          </a:xfrm>
          <a:prstGeom prst="rect">
            <a:avLst/>
          </a:prstGeom>
          <a:noFill/>
        </p:spPr>
        <p:txBody>
          <a:bodyPr wrap="square" rtlCol="0">
            <a:spAutoFit/>
          </a:bodyPr>
          <a:lstStyle/>
          <a:p>
            <a:r>
              <a:rPr lang="en-US" dirty="0" err="1"/>
              <a:t>Umur</a:t>
            </a:r>
            <a:endParaRPr lang="en-ID" dirty="0"/>
          </a:p>
        </p:txBody>
      </p:sp>
      <p:sp>
        <p:nvSpPr>
          <p:cNvPr id="13" name="TextBox 12">
            <a:extLst>
              <a:ext uri="{FF2B5EF4-FFF2-40B4-BE49-F238E27FC236}">
                <a16:creationId xmlns:a16="http://schemas.microsoft.com/office/drawing/2014/main" id="{095C2E7D-7A0A-1959-161F-FF73C9692433}"/>
              </a:ext>
            </a:extLst>
          </p:cNvPr>
          <p:cNvSpPr txBox="1"/>
          <p:nvPr/>
        </p:nvSpPr>
        <p:spPr>
          <a:xfrm>
            <a:off x="6695848" y="3863859"/>
            <a:ext cx="1593943" cy="307777"/>
          </a:xfrm>
          <a:prstGeom prst="rect">
            <a:avLst/>
          </a:prstGeom>
          <a:noFill/>
        </p:spPr>
        <p:txBody>
          <a:bodyPr wrap="square" rtlCol="0">
            <a:spAutoFit/>
          </a:bodyPr>
          <a:lstStyle/>
          <a:p>
            <a:r>
              <a:rPr lang="en-US" dirty="0" err="1"/>
              <a:t>Kelompok</a:t>
            </a:r>
            <a:r>
              <a:rPr lang="en-US" dirty="0"/>
              <a:t> </a:t>
            </a:r>
            <a:r>
              <a:rPr lang="en-US" dirty="0" err="1"/>
              <a:t>usia</a:t>
            </a:r>
            <a:endParaRPr lang="en-ID" dirty="0"/>
          </a:p>
        </p:txBody>
      </p:sp>
    </p:spTree>
    <p:extLst>
      <p:ext uri="{BB962C8B-B14F-4D97-AF65-F5344CB8AC3E}">
        <p14:creationId xmlns:p14="http://schemas.microsoft.com/office/powerpoint/2010/main" val="308699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FBA0-84B2-37F8-1542-D7BDD8B6D2D5}"/>
              </a:ext>
            </a:extLst>
          </p:cNvPr>
          <p:cNvSpPr>
            <a:spLocks noGrp="1"/>
          </p:cNvSpPr>
          <p:nvPr>
            <p:ph type="title"/>
          </p:nvPr>
        </p:nvSpPr>
        <p:spPr/>
        <p:txBody>
          <a:bodyPr/>
          <a:lstStyle/>
          <a:p>
            <a:r>
              <a:rPr lang="en-US" dirty="0"/>
              <a:t>EDA</a:t>
            </a:r>
            <a:endParaRPr lang="en-ID" dirty="0"/>
          </a:p>
        </p:txBody>
      </p:sp>
      <p:sp>
        <p:nvSpPr>
          <p:cNvPr id="4" name="Google Shape;115;p27">
            <a:extLst>
              <a:ext uri="{FF2B5EF4-FFF2-40B4-BE49-F238E27FC236}">
                <a16:creationId xmlns:a16="http://schemas.microsoft.com/office/drawing/2014/main" id="{879309FA-B658-85C7-275D-BBE4CAAD049E}"/>
              </a:ext>
            </a:extLst>
          </p:cNvPr>
          <p:cNvSpPr txBox="1"/>
          <p:nvPr/>
        </p:nvSpPr>
        <p:spPr>
          <a:xfrm>
            <a:off x="80682" y="4772700"/>
            <a:ext cx="9063318" cy="346218"/>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 sz="1050" dirty="0">
                <a:solidFill>
                  <a:srgbClr val="000000"/>
                </a:solidFill>
              </a:rPr>
              <a:t>Untuk selengkapnya, dapat melihat jupyter notebook </a:t>
            </a:r>
            <a:r>
              <a:rPr lang="en" sz="1050" dirty="0"/>
              <a:t>disini </a:t>
            </a:r>
            <a:r>
              <a:rPr lang="en-ID" sz="1050" dirty="0"/>
              <a:t>https://drive.google.com/drive/u/0/folders/1jyYs_sYFMsnOa3OXuQe3mbKpV6eOUY3D</a:t>
            </a:r>
            <a:endParaRPr sz="1050" dirty="0">
              <a:solidFill>
                <a:srgbClr val="000000"/>
              </a:solidFill>
            </a:endParaRPr>
          </a:p>
        </p:txBody>
      </p:sp>
      <p:pic>
        <p:nvPicPr>
          <p:cNvPr id="6" name="Picture 5">
            <a:extLst>
              <a:ext uri="{FF2B5EF4-FFF2-40B4-BE49-F238E27FC236}">
                <a16:creationId xmlns:a16="http://schemas.microsoft.com/office/drawing/2014/main" id="{9344A833-F9EE-747E-EDB7-E241BFBBECEA}"/>
              </a:ext>
            </a:extLst>
          </p:cNvPr>
          <p:cNvPicPr>
            <a:picLocks noChangeAspect="1"/>
          </p:cNvPicPr>
          <p:nvPr/>
        </p:nvPicPr>
        <p:blipFill rotWithShape="1">
          <a:blip r:embed="rId2"/>
          <a:srcRect t="24799" b="60710"/>
          <a:stretch/>
        </p:blipFill>
        <p:spPr>
          <a:xfrm>
            <a:off x="718954" y="767966"/>
            <a:ext cx="7632300" cy="1544927"/>
          </a:xfrm>
          <a:prstGeom prst="rect">
            <a:avLst/>
          </a:prstGeom>
        </p:spPr>
      </p:pic>
      <p:sp>
        <p:nvSpPr>
          <p:cNvPr id="7" name="TextBox 6">
            <a:extLst>
              <a:ext uri="{FF2B5EF4-FFF2-40B4-BE49-F238E27FC236}">
                <a16:creationId xmlns:a16="http://schemas.microsoft.com/office/drawing/2014/main" id="{78978C13-B5D6-307F-93B3-D238B50DD13C}"/>
              </a:ext>
            </a:extLst>
          </p:cNvPr>
          <p:cNvSpPr txBox="1"/>
          <p:nvPr/>
        </p:nvSpPr>
        <p:spPr>
          <a:xfrm>
            <a:off x="1054004" y="2676058"/>
            <a:ext cx="6744000" cy="1815882"/>
          </a:xfrm>
          <a:prstGeom prst="rect">
            <a:avLst/>
          </a:prstGeom>
          <a:noFill/>
        </p:spPr>
        <p:txBody>
          <a:bodyPr wrap="square" rtlCol="0">
            <a:spAutoFit/>
          </a:bodyPr>
          <a:lstStyle/>
          <a:p>
            <a:r>
              <a:rPr lang="en-US" dirty="0"/>
              <a:t>Pada </a:t>
            </a:r>
            <a:r>
              <a:rPr lang="en-US" dirty="0" err="1"/>
              <a:t>grafik</a:t>
            </a:r>
            <a:r>
              <a:rPr lang="en-US" dirty="0"/>
              <a:t> </a:t>
            </a:r>
            <a:r>
              <a:rPr lang="en-US" dirty="0" err="1"/>
              <a:t>antara</a:t>
            </a:r>
            <a:r>
              <a:rPr lang="en-US" dirty="0"/>
              <a:t> </a:t>
            </a:r>
            <a:r>
              <a:rPr lang="en-US" dirty="0" err="1"/>
              <a:t>kelompok</a:t>
            </a:r>
            <a:r>
              <a:rPr lang="en-US" dirty="0"/>
              <a:t> </a:t>
            </a:r>
            <a:r>
              <a:rPr lang="en-US" dirty="0" err="1"/>
              <a:t>umur</a:t>
            </a:r>
            <a:r>
              <a:rPr lang="en-US" dirty="0"/>
              <a:t> </a:t>
            </a:r>
            <a:r>
              <a:rPr lang="en-US" dirty="0" err="1"/>
              <a:t>dengan</a:t>
            </a:r>
            <a:r>
              <a:rPr lang="en-US" dirty="0"/>
              <a:t> conversion rate </a:t>
            </a:r>
            <a:r>
              <a:rPr lang="en-US" dirty="0" err="1"/>
              <a:t>ditemukan</a:t>
            </a:r>
            <a:r>
              <a:rPr lang="en-US" dirty="0"/>
              <a:t> </a:t>
            </a:r>
            <a:r>
              <a:rPr lang="en-US" dirty="0" err="1"/>
              <a:t>bahwa</a:t>
            </a:r>
            <a:r>
              <a:rPr lang="en-US" dirty="0"/>
              <a:t> </a:t>
            </a:r>
            <a:r>
              <a:rPr lang="en-US" dirty="0" err="1"/>
              <a:t>kelompok</a:t>
            </a:r>
            <a:r>
              <a:rPr lang="en-US" dirty="0"/>
              <a:t> </a:t>
            </a:r>
            <a:r>
              <a:rPr lang="en-US" dirty="0" err="1"/>
              <a:t>dewasa</a:t>
            </a:r>
            <a:r>
              <a:rPr lang="en-US" dirty="0"/>
              <a:t> </a:t>
            </a:r>
            <a:r>
              <a:rPr lang="en-US" dirty="0" err="1"/>
              <a:t>memiliki</a:t>
            </a:r>
            <a:r>
              <a:rPr lang="en-US" dirty="0"/>
              <a:t> </a:t>
            </a:r>
            <a:r>
              <a:rPr lang="en-US" dirty="0" err="1"/>
              <a:t>tingkat</a:t>
            </a:r>
            <a:r>
              <a:rPr lang="en-US" dirty="0"/>
              <a:t> conversion rate yang </a:t>
            </a:r>
            <a:r>
              <a:rPr lang="en-US" dirty="0" err="1"/>
              <a:t>rendah</a:t>
            </a:r>
            <a:r>
              <a:rPr lang="en-US" dirty="0"/>
              <a:t> </a:t>
            </a:r>
            <a:r>
              <a:rPr lang="en-US" dirty="0" err="1"/>
              <a:t>dibandingkan</a:t>
            </a:r>
            <a:r>
              <a:rPr lang="en-US" dirty="0"/>
              <a:t> </a:t>
            </a:r>
            <a:r>
              <a:rPr lang="en-US" dirty="0" err="1"/>
              <a:t>kelompok</a:t>
            </a:r>
            <a:r>
              <a:rPr lang="en-US" dirty="0"/>
              <a:t> </a:t>
            </a:r>
            <a:r>
              <a:rPr lang="en-US" dirty="0" err="1"/>
              <a:t>umur</a:t>
            </a:r>
            <a:r>
              <a:rPr lang="en-US" dirty="0"/>
              <a:t> yang </a:t>
            </a:r>
            <a:r>
              <a:rPr lang="en-US" dirty="0" err="1"/>
              <a:t>lainnya</a:t>
            </a:r>
            <a:r>
              <a:rPr lang="en-US" dirty="0"/>
              <a:t>.</a:t>
            </a:r>
          </a:p>
          <a:p>
            <a:endParaRPr lang="en-US" dirty="0"/>
          </a:p>
          <a:p>
            <a:r>
              <a:rPr lang="en-US" dirty="0"/>
              <a:t>Dari data </a:t>
            </a:r>
            <a:r>
              <a:rPr lang="en-US" dirty="0" err="1"/>
              <a:t>ini</a:t>
            </a:r>
            <a:r>
              <a:rPr lang="en-US" dirty="0"/>
              <a:t>, </a:t>
            </a:r>
            <a:r>
              <a:rPr lang="en-US" dirty="0" err="1"/>
              <a:t>dapat</a:t>
            </a:r>
            <a:r>
              <a:rPr lang="en-US" dirty="0"/>
              <a:t> </a:t>
            </a:r>
            <a:r>
              <a:rPr lang="en-US" dirty="0" err="1"/>
              <a:t>disimpulkan</a:t>
            </a:r>
            <a:r>
              <a:rPr lang="en-US" dirty="0"/>
              <a:t> </a:t>
            </a:r>
            <a:r>
              <a:rPr lang="en-US" dirty="0" err="1"/>
              <a:t>bahwa</a:t>
            </a:r>
            <a:r>
              <a:rPr lang="en-US" dirty="0"/>
              <a:t> </a:t>
            </a:r>
            <a:r>
              <a:rPr lang="en-US" dirty="0" err="1"/>
              <a:t>kita</a:t>
            </a:r>
            <a:r>
              <a:rPr lang="en-US" dirty="0"/>
              <a:t> </a:t>
            </a:r>
            <a:r>
              <a:rPr lang="en-US" dirty="0" err="1"/>
              <a:t>memberika</a:t>
            </a:r>
            <a:r>
              <a:rPr lang="en-US" dirty="0"/>
              <a:t> treatment </a:t>
            </a:r>
            <a:r>
              <a:rPr lang="en-US" dirty="0" err="1"/>
              <a:t>kepada</a:t>
            </a:r>
            <a:r>
              <a:rPr lang="en-US" dirty="0"/>
              <a:t> </a:t>
            </a:r>
            <a:r>
              <a:rPr lang="en-US" dirty="0" err="1"/>
              <a:t>usia</a:t>
            </a:r>
            <a:r>
              <a:rPr lang="en-US" dirty="0"/>
              <a:t> </a:t>
            </a:r>
            <a:r>
              <a:rPr lang="en-US" dirty="0" err="1"/>
              <a:t>kelompok</a:t>
            </a:r>
            <a:r>
              <a:rPr lang="en-US" dirty="0"/>
              <a:t> </a:t>
            </a:r>
            <a:r>
              <a:rPr lang="en-US" dirty="0" err="1"/>
              <a:t>dewasa</a:t>
            </a:r>
            <a:r>
              <a:rPr lang="en-US" dirty="0"/>
              <a:t> yang </a:t>
            </a:r>
            <a:r>
              <a:rPr lang="en-US" dirty="0" err="1"/>
              <a:t>dapat</a:t>
            </a:r>
            <a:r>
              <a:rPr lang="en-US" dirty="0"/>
              <a:t> </a:t>
            </a:r>
            <a:r>
              <a:rPr lang="en-US" dirty="0" err="1"/>
              <a:t>terletak</a:t>
            </a:r>
            <a:r>
              <a:rPr lang="en-US" dirty="0"/>
              <a:t> pada </a:t>
            </a:r>
            <a:r>
              <a:rPr lang="en-US" dirty="0" err="1"/>
              <a:t>penggunaan</a:t>
            </a:r>
            <a:r>
              <a:rPr lang="en-US" dirty="0"/>
              <a:t> </a:t>
            </a:r>
            <a:r>
              <a:rPr lang="en-US" dirty="0" err="1"/>
              <a:t>aplikasi</a:t>
            </a:r>
            <a:r>
              <a:rPr lang="en-US" dirty="0"/>
              <a:t> yang </a:t>
            </a:r>
            <a:r>
              <a:rPr lang="en-US" dirty="0" err="1"/>
              <a:t>mudah</a:t>
            </a:r>
            <a:r>
              <a:rPr lang="en-US" dirty="0"/>
              <a:t>, promo yang </a:t>
            </a:r>
            <a:r>
              <a:rPr lang="en-US" dirty="0" err="1"/>
              <a:t>ada</a:t>
            </a:r>
            <a:r>
              <a:rPr lang="en-US" dirty="0"/>
              <a:t>, </a:t>
            </a:r>
            <a:r>
              <a:rPr lang="en-US" dirty="0" err="1"/>
              <a:t>rekomendasi-rekomendari</a:t>
            </a:r>
            <a:r>
              <a:rPr lang="en-US" dirty="0"/>
              <a:t> </a:t>
            </a:r>
            <a:r>
              <a:rPr lang="en-US" dirty="0" err="1"/>
              <a:t>produk</a:t>
            </a:r>
            <a:r>
              <a:rPr lang="en-US" dirty="0"/>
              <a:t> yang </a:t>
            </a:r>
            <a:r>
              <a:rPr lang="en-US" dirty="0" err="1"/>
              <a:t>sesuai</a:t>
            </a:r>
            <a:r>
              <a:rPr lang="en-US" dirty="0"/>
              <a:t> </a:t>
            </a:r>
            <a:r>
              <a:rPr lang="en-US" dirty="0" err="1"/>
              <a:t>dengan</a:t>
            </a:r>
            <a:r>
              <a:rPr lang="en-US" dirty="0"/>
              <a:t> </a:t>
            </a:r>
            <a:r>
              <a:rPr lang="en-US" dirty="0" err="1"/>
              <a:t>usia</a:t>
            </a:r>
            <a:r>
              <a:rPr lang="en-US" dirty="0"/>
              <a:t> </a:t>
            </a:r>
            <a:r>
              <a:rPr lang="en-US" dirty="0" err="1"/>
              <a:t>dewasa</a:t>
            </a:r>
            <a:r>
              <a:rPr lang="en-US" dirty="0"/>
              <a:t>, </a:t>
            </a:r>
            <a:r>
              <a:rPr lang="en-US" dirty="0" err="1"/>
              <a:t>pelayanan</a:t>
            </a:r>
            <a:r>
              <a:rPr lang="en-US" dirty="0"/>
              <a:t> yang </a:t>
            </a:r>
            <a:r>
              <a:rPr lang="en-US" dirty="0" err="1"/>
              <a:t>cepat</a:t>
            </a:r>
            <a:r>
              <a:rPr lang="en-US" dirty="0"/>
              <a:t> dan </a:t>
            </a:r>
            <a:r>
              <a:rPr lang="en-US" dirty="0" err="1"/>
              <a:t>pembayaran</a:t>
            </a:r>
            <a:r>
              <a:rPr lang="en-US" dirty="0"/>
              <a:t> yang </a:t>
            </a:r>
            <a:r>
              <a:rPr lang="en-US" dirty="0" err="1"/>
              <a:t>mudah</a:t>
            </a:r>
            <a:r>
              <a:rPr lang="en-US" dirty="0"/>
              <a:t>.</a:t>
            </a:r>
            <a:endParaRPr lang="en-ID" dirty="0"/>
          </a:p>
        </p:txBody>
      </p:sp>
    </p:spTree>
    <p:extLst>
      <p:ext uri="{BB962C8B-B14F-4D97-AF65-F5344CB8AC3E}">
        <p14:creationId xmlns:p14="http://schemas.microsoft.com/office/powerpoint/2010/main" val="371133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A1B9-6CCA-CA02-8FF6-0B7C2860ED6D}"/>
              </a:ext>
            </a:extLst>
          </p:cNvPr>
          <p:cNvSpPr>
            <a:spLocks noGrp="1"/>
          </p:cNvSpPr>
          <p:nvPr>
            <p:ph type="title"/>
          </p:nvPr>
        </p:nvSpPr>
        <p:spPr/>
        <p:txBody>
          <a:bodyPr/>
          <a:lstStyle/>
          <a:p>
            <a:r>
              <a:rPr lang="en-US" dirty="0"/>
              <a:t>Data Cleansing</a:t>
            </a:r>
            <a:endParaRPr lang="en-ID" dirty="0"/>
          </a:p>
        </p:txBody>
      </p:sp>
      <p:grpSp>
        <p:nvGrpSpPr>
          <p:cNvPr id="5" name="Google Shape;1762;p19">
            <a:extLst>
              <a:ext uri="{FF2B5EF4-FFF2-40B4-BE49-F238E27FC236}">
                <a16:creationId xmlns:a16="http://schemas.microsoft.com/office/drawing/2014/main" id="{6814BA00-139D-95D0-75B4-87DF7A2ECF97}"/>
              </a:ext>
            </a:extLst>
          </p:cNvPr>
          <p:cNvGrpSpPr/>
          <p:nvPr/>
        </p:nvGrpSpPr>
        <p:grpSpPr>
          <a:xfrm>
            <a:off x="1376827" y="1076831"/>
            <a:ext cx="759457" cy="759457"/>
            <a:chOff x="4179450" y="1915150"/>
            <a:chExt cx="785100" cy="785100"/>
          </a:xfrm>
        </p:grpSpPr>
        <p:sp>
          <p:nvSpPr>
            <p:cNvPr id="6" name="Google Shape;1763;p19">
              <a:extLst>
                <a:ext uri="{FF2B5EF4-FFF2-40B4-BE49-F238E27FC236}">
                  <a16:creationId xmlns:a16="http://schemas.microsoft.com/office/drawing/2014/main" id="{5CFC2BD2-EA74-F6A2-8163-CD68B6E7AFB2}"/>
                </a:ext>
              </a:extLst>
            </p:cNvPr>
            <p:cNvSpPr/>
            <p:nvPr/>
          </p:nvSpPr>
          <p:spPr>
            <a:xfrm>
              <a:off x="4179450" y="1915150"/>
              <a:ext cx="785100" cy="7851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764;p19">
              <a:extLst>
                <a:ext uri="{FF2B5EF4-FFF2-40B4-BE49-F238E27FC236}">
                  <a16:creationId xmlns:a16="http://schemas.microsoft.com/office/drawing/2014/main" id="{6D6E97AF-907E-5120-0051-0ED46CF174B6}"/>
                </a:ext>
              </a:extLst>
            </p:cNvPr>
            <p:cNvGrpSpPr/>
            <p:nvPr/>
          </p:nvGrpSpPr>
          <p:grpSpPr>
            <a:xfrm>
              <a:off x="4320051" y="2067834"/>
              <a:ext cx="503919" cy="503915"/>
              <a:chOff x="4320051" y="2067834"/>
              <a:chExt cx="503919" cy="503915"/>
            </a:xfrm>
          </p:grpSpPr>
          <p:sp>
            <p:nvSpPr>
              <p:cNvPr id="8" name="Google Shape;1765;p19">
                <a:extLst>
                  <a:ext uri="{FF2B5EF4-FFF2-40B4-BE49-F238E27FC236}">
                    <a16:creationId xmlns:a16="http://schemas.microsoft.com/office/drawing/2014/main" id="{25FA9260-A54D-5A51-6FA8-8B341F1D8E69}"/>
                  </a:ext>
                </a:extLst>
              </p:cNvPr>
              <p:cNvSpPr/>
              <p:nvPr/>
            </p:nvSpPr>
            <p:spPr>
              <a:xfrm>
                <a:off x="4320583" y="2067834"/>
                <a:ext cx="382028" cy="251954"/>
              </a:xfrm>
              <a:custGeom>
                <a:avLst/>
                <a:gdLst/>
                <a:ahLst/>
                <a:cxnLst/>
                <a:rect l="l" t="t" r="r" b="b"/>
                <a:pathLst>
                  <a:path w="10770" h="7103" extrusionOk="0">
                    <a:moveTo>
                      <a:pt x="910" y="1"/>
                    </a:moveTo>
                    <a:cubicBezTo>
                      <a:pt x="405" y="1"/>
                      <a:pt x="0" y="405"/>
                      <a:pt x="0" y="925"/>
                    </a:cubicBezTo>
                    <a:lnTo>
                      <a:pt x="0" y="6872"/>
                    </a:lnTo>
                    <a:cubicBezTo>
                      <a:pt x="0" y="7002"/>
                      <a:pt x="101" y="7103"/>
                      <a:pt x="231" y="7103"/>
                    </a:cubicBezTo>
                    <a:lnTo>
                      <a:pt x="2527" y="7103"/>
                    </a:lnTo>
                    <a:cubicBezTo>
                      <a:pt x="2772" y="7103"/>
                      <a:pt x="2989" y="6901"/>
                      <a:pt x="2989" y="6641"/>
                    </a:cubicBezTo>
                    <a:lnTo>
                      <a:pt x="2989" y="6179"/>
                    </a:lnTo>
                    <a:cubicBezTo>
                      <a:pt x="2989" y="5991"/>
                      <a:pt x="2902" y="5804"/>
                      <a:pt x="2758" y="5674"/>
                    </a:cubicBezTo>
                    <a:cubicBezTo>
                      <a:pt x="1848" y="4909"/>
                      <a:pt x="2382" y="3436"/>
                      <a:pt x="3566" y="3436"/>
                    </a:cubicBezTo>
                    <a:cubicBezTo>
                      <a:pt x="4750" y="3436"/>
                      <a:pt x="5284" y="4909"/>
                      <a:pt x="4360" y="5674"/>
                    </a:cubicBezTo>
                    <a:cubicBezTo>
                      <a:pt x="4216" y="5804"/>
                      <a:pt x="4129" y="5991"/>
                      <a:pt x="4129" y="6179"/>
                    </a:cubicBezTo>
                    <a:lnTo>
                      <a:pt x="4129" y="6655"/>
                    </a:lnTo>
                    <a:cubicBezTo>
                      <a:pt x="4129" y="6901"/>
                      <a:pt x="4331" y="7103"/>
                      <a:pt x="4591" y="7103"/>
                    </a:cubicBezTo>
                    <a:lnTo>
                      <a:pt x="7088" y="7103"/>
                    </a:lnTo>
                    <a:lnTo>
                      <a:pt x="7088" y="4577"/>
                    </a:lnTo>
                    <a:cubicBezTo>
                      <a:pt x="7088" y="4331"/>
                      <a:pt x="7290" y="4129"/>
                      <a:pt x="7550" y="4129"/>
                    </a:cubicBezTo>
                    <a:lnTo>
                      <a:pt x="8012" y="4129"/>
                    </a:lnTo>
                    <a:cubicBezTo>
                      <a:pt x="8214" y="4129"/>
                      <a:pt x="8402" y="4216"/>
                      <a:pt x="8532" y="4360"/>
                    </a:cubicBezTo>
                    <a:cubicBezTo>
                      <a:pt x="8795" y="4680"/>
                      <a:pt x="9150" y="4823"/>
                      <a:pt x="9499" y="4823"/>
                    </a:cubicBezTo>
                    <a:cubicBezTo>
                      <a:pt x="10143" y="4823"/>
                      <a:pt x="10769" y="4334"/>
                      <a:pt x="10769" y="3566"/>
                    </a:cubicBezTo>
                    <a:cubicBezTo>
                      <a:pt x="10769" y="2788"/>
                      <a:pt x="10142" y="2296"/>
                      <a:pt x="9496" y="2296"/>
                    </a:cubicBezTo>
                    <a:cubicBezTo>
                      <a:pt x="9148" y="2296"/>
                      <a:pt x="8795" y="2439"/>
                      <a:pt x="8532" y="2758"/>
                    </a:cubicBezTo>
                    <a:cubicBezTo>
                      <a:pt x="8402" y="2902"/>
                      <a:pt x="8214" y="2989"/>
                      <a:pt x="8012" y="2989"/>
                    </a:cubicBezTo>
                    <a:lnTo>
                      <a:pt x="7550" y="2989"/>
                    </a:lnTo>
                    <a:cubicBezTo>
                      <a:pt x="7305" y="2989"/>
                      <a:pt x="7088" y="2772"/>
                      <a:pt x="7088" y="2527"/>
                    </a:cubicBezTo>
                    <a:lnTo>
                      <a:pt x="7088" y="232"/>
                    </a:lnTo>
                    <a:cubicBezTo>
                      <a:pt x="7103" y="116"/>
                      <a:pt x="7002" y="1"/>
                      <a:pt x="6872"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766;p19">
                <a:extLst>
                  <a:ext uri="{FF2B5EF4-FFF2-40B4-BE49-F238E27FC236}">
                    <a16:creationId xmlns:a16="http://schemas.microsoft.com/office/drawing/2014/main" id="{602CD1B9-85BD-31BA-0368-76CA7F496D8C}"/>
                  </a:ext>
                </a:extLst>
              </p:cNvPr>
              <p:cNvSpPr/>
              <p:nvPr/>
            </p:nvSpPr>
            <p:spPr>
              <a:xfrm>
                <a:off x="4572005" y="2067834"/>
                <a:ext cx="251954" cy="382028"/>
              </a:xfrm>
              <a:custGeom>
                <a:avLst/>
                <a:gdLst/>
                <a:ahLst/>
                <a:cxnLst/>
                <a:rect l="l" t="t" r="r" b="b"/>
                <a:pathLst>
                  <a:path w="7103" h="10770" extrusionOk="0">
                    <a:moveTo>
                      <a:pt x="246" y="1"/>
                    </a:moveTo>
                    <a:cubicBezTo>
                      <a:pt x="116" y="1"/>
                      <a:pt x="15" y="102"/>
                      <a:pt x="15" y="232"/>
                    </a:cubicBezTo>
                    <a:lnTo>
                      <a:pt x="15" y="2512"/>
                    </a:lnTo>
                    <a:cubicBezTo>
                      <a:pt x="15" y="2772"/>
                      <a:pt x="217" y="2974"/>
                      <a:pt x="462" y="2974"/>
                    </a:cubicBezTo>
                    <a:lnTo>
                      <a:pt x="924" y="2974"/>
                    </a:lnTo>
                    <a:cubicBezTo>
                      <a:pt x="1126" y="2974"/>
                      <a:pt x="1314" y="2902"/>
                      <a:pt x="1444" y="2743"/>
                    </a:cubicBezTo>
                    <a:cubicBezTo>
                      <a:pt x="1705" y="2427"/>
                      <a:pt x="2056" y="2285"/>
                      <a:pt x="2402" y="2285"/>
                    </a:cubicBezTo>
                    <a:cubicBezTo>
                      <a:pt x="3050" y="2285"/>
                      <a:pt x="3681" y="2780"/>
                      <a:pt x="3681" y="3552"/>
                    </a:cubicBezTo>
                    <a:cubicBezTo>
                      <a:pt x="3681" y="4323"/>
                      <a:pt x="3050" y="4819"/>
                      <a:pt x="2402" y="4819"/>
                    </a:cubicBezTo>
                    <a:cubicBezTo>
                      <a:pt x="2056" y="4819"/>
                      <a:pt x="1705" y="4677"/>
                      <a:pt x="1444" y="4360"/>
                    </a:cubicBezTo>
                    <a:cubicBezTo>
                      <a:pt x="1314" y="4201"/>
                      <a:pt x="1126" y="4115"/>
                      <a:pt x="924" y="4115"/>
                    </a:cubicBezTo>
                    <a:lnTo>
                      <a:pt x="448" y="4115"/>
                    </a:lnTo>
                    <a:cubicBezTo>
                      <a:pt x="202" y="4115"/>
                      <a:pt x="0" y="4317"/>
                      <a:pt x="0" y="4577"/>
                    </a:cubicBezTo>
                    <a:lnTo>
                      <a:pt x="0" y="7103"/>
                    </a:lnTo>
                    <a:lnTo>
                      <a:pt x="2526" y="7103"/>
                    </a:lnTo>
                    <a:cubicBezTo>
                      <a:pt x="2772" y="7103"/>
                      <a:pt x="2974" y="7305"/>
                      <a:pt x="2974" y="7565"/>
                    </a:cubicBezTo>
                    <a:lnTo>
                      <a:pt x="2974" y="8012"/>
                    </a:lnTo>
                    <a:cubicBezTo>
                      <a:pt x="2988" y="8214"/>
                      <a:pt x="2902" y="8402"/>
                      <a:pt x="2743" y="8532"/>
                    </a:cubicBezTo>
                    <a:cubicBezTo>
                      <a:pt x="1833" y="9283"/>
                      <a:pt x="2368" y="10769"/>
                      <a:pt x="3551" y="10769"/>
                    </a:cubicBezTo>
                    <a:cubicBezTo>
                      <a:pt x="4735" y="10769"/>
                      <a:pt x="5269" y="9283"/>
                      <a:pt x="4360" y="8532"/>
                    </a:cubicBezTo>
                    <a:cubicBezTo>
                      <a:pt x="4201" y="8402"/>
                      <a:pt x="4114" y="8214"/>
                      <a:pt x="4129" y="8012"/>
                    </a:cubicBezTo>
                    <a:lnTo>
                      <a:pt x="4129" y="7550"/>
                    </a:lnTo>
                    <a:cubicBezTo>
                      <a:pt x="4129" y="7305"/>
                      <a:pt x="4331" y="7103"/>
                      <a:pt x="4576" y="7103"/>
                    </a:cubicBezTo>
                    <a:lnTo>
                      <a:pt x="6886" y="7103"/>
                    </a:lnTo>
                    <a:cubicBezTo>
                      <a:pt x="7001" y="7103"/>
                      <a:pt x="7102" y="7002"/>
                      <a:pt x="7102" y="6872"/>
                    </a:cubicBezTo>
                    <a:lnTo>
                      <a:pt x="7102" y="925"/>
                    </a:lnTo>
                    <a:cubicBezTo>
                      <a:pt x="7102" y="419"/>
                      <a:pt x="6698" y="1"/>
                      <a:pt x="6193"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767;p19">
                <a:extLst>
                  <a:ext uri="{FF2B5EF4-FFF2-40B4-BE49-F238E27FC236}">
                    <a16:creationId xmlns:a16="http://schemas.microsoft.com/office/drawing/2014/main" id="{724305A8-A997-44FD-7CC0-A5FEA2625DBD}"/>
                  </a:ext>
                </a:extLst>
              </p:cNvPr>
              <p:cNvSpPr/>
              <p:nvPr/>
            </p:nvSpPr>
            <p:spPr>
              <a:xfrm>
                <a:off x="4441931" y="2319256"/>
                <a:ext cx="382039" cy="252493"/>
              </a:xfrm>
              <a:custGeom>
                <a:avLst/>
                <a:gdLst/>
                <a:ahLst/>
                <a:cxnLst/>
                <a:rect l="l" t="t" r="r" b="b"/>
                <a:pathLst>
                  <a:path w="10770" h="7118" extrusionOk="0">
                    <a:moveTo>
                      <a:pt x="3682" y="0"/>
                    </a:moveTo>
                    <a:lnTo>
                      <a:pt x="3682" y="2527"/>
                    </a:lnTo>
                    <a:cubicBezTo>
                      <a:pt x="3682" y="2786"/>
                      <a:pt x="3480" y="2989"/>
                      <a:pt x="3220" y="2989"/>
                    </a:cubicBezTo>
                    <a:lnTo>
                      <a:pt x="2758" y="2989"/>
                    </a:lnTo>
                    <a:cubicBezTo>
                      <a:pt x="2556" y="2989"/>
                      <a:pt x="2368" y="2902"/>
                      <a:pt x="2238" y="2743"/>
                    </a:cubicBezTo>
                    <a:cubicBezTo>
                      <a:pt x="1977" y="2426"/>
                      <a:pt x="1626" y="2285"/>
                      <a:pt x="1279" y="2285"/>
                    </a:cubicBezTo>
                    <a:cubicBezTo>
                      <a:pt x="632" y="2285"/>
                      <a:pt x="1" y="2780"/>
                      <a:pt x="1" y="3552"/>
                    </a:cubicBezTo>
                    <a:cubicBezTo>
                      <a:pt x="1" y="4323"/>
                      <a:pt x="632" y="4818"/>
                      <a:pt x="1279" y="4818"/>
                    </a:cubicBezTo>
                    <a:cubicBezTo>
                      <a:pt x="1626" y="4818"/>
                      <a:pt x="1977" y="4677"/>
                      <a:pt x="2238" y="4360"/>
                    </a:cubicBezTo>
                    <a:cubicBezTo>
                      <a:pt x="2368" y="4201"/>
                      <a:pt x="2556" y="4129"/>
                      <a:pt x="2758" y="4129"/>
                    </a:cubicBezTo>
                    <a:lnTo>
                      <a:pt x="3220" y="4129"/>
                    </a:lnTo>
                    <a:cubicBezTo>
                      <a:pt x="3465" y="4129"/>
                      <a:pt x="3667" y="4331"/>
                      <a:pt x="3667" y="4591"/>
                    </a:cubicBezTo>
                    <a:lnTo>
                      <a:pt x="3667" y="6872"/>
                    </a:lnTo>
                    <a:cubicBezTo>
                      <a:pt x="3667" y="7002"/>
                      <a:pt x="3768" y="7117"/>
                      <a:pt x="3913" y="7117"/>
                    </a:cubicBezTo>
                    <a:lnTo>
                      <a:pt x="9860" y="7117"/>
                    </a:lnTo>
                    <a:cubicBezTo>
                      <a:pt x="10365" y="7117"/>
                      <a:pt x="10769" y="6698"/>
                      <a:pt x="10769" y="6193"/>
                    </a:cubicBezTo>
                    <a:lnTo>
                      <a:pt x="10769" y="246"/>
                    </a:lnTo>
                    <a:cubicBezTo>
                      <a:pt x="10769" y="116"/>
                      <a:pt x="10668" y="15"/>
                      <a:pt x="10553" y="15"/>
                    </a:cubicBezTo>
                    <a:lnTo>
                      <a:pt x="8272" y="15"/>
                    </a:lnTo>
                    <a:cubicBezTo>
                      <a:pt x="8012" y="15"/>
                      <a:pt x="7810" y="217"/>
                      <a:pt x="7810" y="477"/>
                    </a:cubicBezTo>
                    <a:lnTo>
                      <a:pt x="7810" y="924"/>
                    </a:lnTo>
                    <a:cubicBezTo>
                      <a:pt x="7796" y="1126"/>
                      <a:pt x="7882" y="1314"/>
                      <a:pt x="8041" y="1444"/>
                    </a:cubicBezTo>
                    <a:cubicBezTo>
                      <a:pt x="8951" y="2195"/>
                      <a:pt x="8416" y="3681"/>
                      <a:pt x="7233" y="3681"/>
                    </a:cubicBezTo>
                    <a:cubicBezTo>
                      <a:pt x="6049" y="3681"/>
                      <a:pt x="5515" y="2195"/>
                      <a:pt x="6424" y="1444"/>
                    </a:cubicBezTo>
                    <a:cubicBezTo>
                      <a:pt x="6583" y="1314"/>
                      <a:pt x="6670" y="1126"/>
                      <a:pt x="6670" y="924"/>
                    </a:cubicBezTo>
                    <a:lnTo>
                      <a:pt x="6670" y="462"/>
                    </a:lnTo>
                    <a:cubicBezTo>
                      <a:pt x="6670" y="203"/>
                      <a:pt x="6453" y="0"/>
                      <a:pt x="6208" y="0"/>
                    </a:cubicBezTo>
                    <a:close/>
                  </a:path>
                </a:pathLst>
              </a:custGeom>
              <a:solidFill>
                <a:srgbClr val="EC82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768;p19">
                <a:extLst>
                  <a:ext uri="{FF2B5EF4-FFF2-40B4-BE49-F238E27FC236}">
                    <a16:creationId xmlns:a16="http://schemas.microsoft.com/office/drawing/2014/main" id="{542CB14C-D1C0-51DA-55CD-1B7BB5A86931}"/>
                  </a:ext>
                </a:extLst>
              </p:cNvPr>
              <p:cNvSpPr/>
              <p:nvPr/>
            </p:nvSpPr>
            <p:spPr>
              <a:xfrm>
                <a:off x="4320051" y="2189714"/>
                <a:ext cx="252493" cy="381507"/>
              </a:xfrm>
              <a:custGeom>
                <a:avLst/>
                <a:gdLst/>
                <a:ahLst/>
                <a:cxnLst/>
                <a:rect l="l" t="t" r="r" b="b"/>
                <a:pathLst>
                  <a:path w="7118" h="10755" extrusionOk="0">
                    <a:moveTo>
                      <a:pt x="3566" y="0"/>
                    </a:moveTo>
                    <a:cubicBezTo>
                      <a:pt x="2383" y="0"/>
                      <a:pt x="1849" y="1473"/>
                      <a:pt x="2758" y="2238"/>
                    </a:cubicBezTo>
                    <a:cubicBezTo>
                      <a:pt x="2917" y="2368"/>
                      <a:pt x="2989" y="2555"/>
                      <a:pt x="2989" y="2743"/>
                    </a:cubicBezTo>
                    <a:lnTo>
                      <a:pt x="2989" y="3205"/>
                    </a:lnTo>
                    <a:cubicBezTo>
                      <a:pt x="2989" y="3465"/>
                      <a:pt x="2787" y="3667"/>
                      <a:pt x="2527" y="3667"/>
                    </a:cubicBezTo>
                    <a:lnTo>
                      <a:pt x="246" y="3667"/>
                    </a:lnTo>
                    <a:cubicBezTo>
                      <a:pt x="238" y="3666"/>
                      <a:pt x="230" y="3665"/>
                      <a:pt x="222" y="3665"/>
                    </a:cubicBezTo>
                    <a:cubicBezTo>
                      <a:pt x="102" y="3665"/>
                      <a:pt x="1" y="3762"/>
                      <a:pt x="1" y="3883"/>
                    </a:cubicBezTo>
                    <a:lnTo>
                      <a:pt x="1" y="9845"/>
                    </a:lnTo>
                    <a:cubicBezTo>
                      <a:pt x="1" y="10350"/>
                      <a:pt x="405" y="10755"/>
                      <a:pt x="925" y="10755"/>
                    </a:cubicBezTo>
                    <a:lnTo>
                      <a:pt x="6872" y="10755"/>
                    </a:lnTo>
                    <a:cubicBezTo>
                      <a:pt x="7002" y="10755"/>
                      <a:pt x="7103" y="10654"/>
                      <a:pt x="7103" y="10524"/>
                    </a:cubicBezTo>
                    <a:lnTo>
                      <a:pt x="7103" y="8257"/>
                    </a:lnTo>
                    <a:cubicBezTo>
                      <a:pt x="7103" y="7997"/>
                      <a:pt x="6901" y="7795"/>
                      <a:pt x="6641" y="7795"/>
                    </a:cubicBezTo>
                    <a:lnTo>
                      <a:pt x="6194" y="7795"/>
                    </a:lnTo>
                    <a:cubicBezTo>
                      <a:pt x="5992" y="7795"/>
                      <a:pt x="5804" y="7882"/>
                      <a:pt x="5674" y="8026"/>
                    </a:cubicBezTo>
                    <a:cubicBezTo>
                      <a:pt x="5408" y="8343"/>
                      <a:pt x="5055" y="8485"/>
                      <a:pt x="4709" y="8485"/>
                    </a:cubicBezTo>
                    <a:cubicBezTo>
                      <a:pt x="4062" y="8485"/>
                      <a:pt x="3437" y="7989"/>
                      <a:pt x="3437" y="7218"/>
                    </a:cubicBezTo>
                    <a:cubicBezTo>
                      <a:pt x="3437" y="6450"/>
                      <a:pt x="4057" y="5955"/>
                      <a:pt x="4701" y="5955"/>
                    </a:cubicBezTo>
                    <a:cubicBezTo>
                      <a:pt x="5050" y="5955"/>
                      <a:pt x="5406" y="6100"/>
                      <a:pt x="5674" y="6424"/>
                    </a:cubicBezTo>
                    <a:cubicBezTo>
                      <a:pt x="5804" y="6568"/>
                      <a:pt x="5992" y="6655"/>
                      <a:pt x="6194" y="6655"/>
                    </a:cubicBezTo>
                    <a:lnTo>
                      <a:pt x="6656" y="6655"/>
                    </a:lnTo>
                    <a:cubicBezTo>
                      <a:pt x="6916" y="6655"/>
                      <a:pt x="7118" y="6453"/>
                      <a:pt x="7118" y="6193"/>
                    </a:cubicBezTo>
                    <a:lnTo>
                      <a:pt x="7118" y="3667"/>
                    </a:lnTo>
                    <a:lnTo>
                      <a:pt x="4591" y="3667"/>
                    </a:lnTo>
                    <a:cubicBezTo>
                      <a:pt x="4346" y="3667"/>
                      <a:pt x="4129" y="3465"/>
                      <a:pt x="4129" y="3219"/>
                    </a:cubicBezTo>
                    <a:lnTo>
                      <a:pt x="4129" y="2743"/>
                    </a:lnTo>
                    <a:cubicBezTo>
                      <a:pt x="4129" y="2555"/>
                      <a:pt x="4216" y="2368"/>
                      <a:pt x="4375" y="2238"/>
                    </a:cubicBezTo>
                    <a:cubicBezTo>
                      <a:pt x="5284" y="1473"/>
                      <a:pt x="4750" y="0"/>
                      <a:pt x="3566"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878CF0"/>
                  </a:solidFill>
                  <a:latin typeface="Arial"/>
                  <a:ea typeface="Arial"/>
                  <a:cs typeface="Arial"/>
                  <a:sym typeface="Arial"/>
                </a:endParaRPr>
              </a:p>
            </p:txBody>
          </p:sp>
          <p:sp>
            <p:nvSpPr>
              <p:cNvPr id="12" name="Google Shape;1769;p19">
                <a:extLst>
                  <a:ext uri="{FF2B5EF4-FFF2-40B4-BE49-F238E27FC236}">
                    <a16:creationId xmlns:a16="http://schemas.microsoft.com/office/drawing/2014/main" id="{C3D5D2BD-BB75-C9DF-148B-05A511ED2874}"/>
                  </a:ext>
                </a:extLst>
              </p:cNvPr>
              <p:cNvSpPr/>
              <p:nvPr/>
            </p:nvSpPr>
            <p:spPr>
              <a:xfrm>
                <a:off x="4320583" y="2319256"/>
                <a:ext cx="56862" cy="251961"/>
              </a:xfrm>
              <a:custGeom>
                <a:avLst/>
                <a:gdLst/>
                <a:ahLst/>
                <a:cxnLst/>
                <a:rect l="l" t="t" r="r" b="b"/>
                <a:pathLst>
                  <a:path w="1603" h="7103" extrusionOk="0">
                    <a:moveTo>
                      <a:pt x="231" y="0"/>
                    </a:moveTo>
                    <a:cubicBezTo>
                      <a:pt x="101" y="0"/>
                      <a:pt x="0" y="101"/>
                      <a:pt x="0" y="231"/>
                    </a:cubicBezTo>
                    <a:lnTo>
                      <a:pt x="0" y="6193"/>
                    </a:lnTo>
                    <a:cubicBezTo>
                      <a:pt x="0" y="6698"/>
                      <a:pt x="405" y="7103"/>
                      <a:pt x="910" y="7103"/>
                    </a:cubicBezTo>
                    <a:lnTo>
                      <a:pt x="1603" y="7103"/>
                    </a:lnTo>
                    <a:cubicBezTo>
                      <a:pt x="1097" y="7103"/>
                      <a:pt x="693" y="6698"/>
                      <a:pt x="693" y="6193"/>
                    </a:cubicBezTo>
                    <a:lnTo>
                      <a:pt x="693" y="231"/>
                    </a:lnTo>
                    <a:cubicBezTo>
                      <a:pt x="693" y="101"/>
                      <a:pt x="794" y="0"/>
                      <a:pt x="924"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770;p19">
                <a:extLst>
                  <a:ext uri="{FF2B5EF4-FFF2-40B4-BE49-F238E27FC236}">
                    <a16:creationId xmlns:a16="http://schemas.microsoft.com/office/drawing/2014/main" id="{A792EE7E-0F06-9402-1D0E-033709CF6CF7}"/>
                  </a:ext>
                </a:extLst>
              </p:cNvPr>
              <p:cNvSpPr/>
              <p:nvPr/>
            </p:nvSpPr>
            <p:spPr>
              <a:xfrm>
                <a:off x="4385709" y="2190033"/>
                <a:ext cx="69063" cy="129755"/>
              </a:xfrm>
              <a:custGeom>
                <a:avLst/>
                <a:gdLst/>
                <a:ahLst/>
                <a:cxnLst/>
                <a:rect l="l" t="t" r="r" b="b"/>
                <a:pathLst>
                  <a:path w="1947" h="3658" extrusionOk="0">
                    <a:moveTo>
                      <a:pt x="1714" y="0"/>
                    </a:moveTo>
                    <a:cubicBezTo>
                      <a:pt x="590" y="0"/>
                      <a:pt x="1" y="1444"/>
                      <a:pt x="907" y="2229"/>
                    </a:cubicBezTo>
                    <a:cubicBezTo>
                      <a:pt x="1066" y="2359"/>
                      <a:pt x="1138" y="2546"/>
                      <a:pt x="1138" y="2748"/>
                    </a:cubicBezTo>
                    <a:lnTo>
                      <a:pt x="1138" y="3196"/>
                    </a:lnTo>
                    <a:cubicBezTo>
                      <a:pt x="1138" y="3456"/>
                      <a:pt x="936" y="3658"/>
                      <a:pt x="676" y="3658"/>
                    </a:cubicBezTo>
                    <a:lnTo>
                      <a:pt x="1138" y="3658"/>
                    </a:lnTo>
                    <a:cubicBezTo>
                      <a:pt x="1398" y="3658"/>
                      <a:pt x="1600" y="3456"/>
                      <a:pt x="1600" y="3196"/>
                    </a:cubicBezTo>
                    <a:lnTo>
                      <a:pt x="1600" y="2734"/>
                    </a:lnTo>
                    <a:cubicBezTo>
                      <a:pt x="1600" y="2546"/>
                      <a:pt x="1513" y="2359"/>
                      <a:pt x="1369" y="2229"/>
                    </a:cubicBezTo>
                    <a:cubicBezTo>
                      <a:pt x="561" y="1536"/>
                      <a:pt x="893" y="222"/>
                      <a:pt x="1946" y="20"/>
                    </a:cubicBezTo>
                    <a:cubicBezTo>
                      <a:pt x="1867" y="7"/>
                      <a:pt x="1789" y="0"/>
                      <a:pt x="1714" y="0"/>
                    </a:cubicBez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771;p19">
                <a:extLst>
                  <a:ext uri="{FF2B5EF4-FFF2-40B4-BE49-F238E27FC236}">
                    <a16:creationId xmlns:a16="http://schemas.microsoft.com/office/drawing/2014/main" id="{FB9D9D43-C9E8-4145-0FD4-A10780A49A60}"/>
                  </a:ext>
                </a:extLst>
              </p:cNvPr>
              <p:cNvSpPr/>
              <p:nvPr/>
            </p:nvSpPr>
            <p:spPr>
              <a:xfrm>
                <a:off x="4320583" y="2067834"/>
                <a:ext cx="56861" cy="251954"/>
              </a:xfrm>
              <a:custGeom>
                <a:avLst/>
                <a:gdLst/>
                <a:ahLst/>
                <a:cxnLst/>
                <a:rect l="l" t="t" r="r" b="b"/>
                <a:pathLst>
                  <a:path w="1603" h="7103" extrusionOk="0">
                    <a:moveTo>
                      <a:pt x="910" y="1"/>
                    </a:moveTo>
                    <a:cubicBezTo>
                      <a:pt x="405" y="1"/>
                      <a:pt x="0" y="405"/>
                      <a:pt x="0" y="925"/>
                    </a:cubicBezTo>
                    <a:lnTo>
                      <a:pt x="0" y="6872"/>
                    </a:lnTo>
                    <a:cubicBezTo>
                      <a:pt x="0" y="7002"/>
                      <a:pt x="101" y="7103"/>
                      <a:pt x="231" y="7103"/>
                    </a:cubicBezTo>
                    <a:lnTo>
                      <a:pt x="910" y="7103"/>
                    </a:lnTo>
                    <a:cubicBezTo>
                      <a:pt x="794" y="7103"/>
                      <a:pt x="693" y="7002"/>
                      <a:pt x="693" y="6872"/>
                    </a:cubicBezTo>
                    <a:lnTo>
                      <a:pt x="693" y="925"/>
                    </a:lnTo>
                    <a:cubicBezTo>
                      <a:pt x="693" y="405"/>
                      <a:pt x="1097" y="1"/>
                      <a:pt x="1603"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772;p19">
                <a:extLst>
                  <a:ext uri="{FF2B5EF4-FFF2-40B4-BE49-F238E27FC236}">
                    <a16:creationId xmlns:a16="http://schemas.microsoft.com/office/drawing/2014/main" id="{DB51DF47-708C-37E9-95C2-6DBEF757AEED}"/>
                  </a:ext>
                </a:extLst>
              </p:cNvPr>
              <p:cNvSpPr/>
              <p:nvPr/>
            </p:nvSpPr>
            <p:spPr>
              <a:xfrm>
                <a:off x="4665686" y="2148567"/>
                <a:ext cx="60976" cy="90062"/>
              </a:xfrm>
              <a:custGeom>
                <a:avLst/>
                <a:gdLst/>
                <a:ahLst/>
                <a:cxnLst/>
                <a:rect l="l" t="t" r="r" b="b"/>
                <a:pathLst>
                  <a:path w="1719" h="2539" extrusionOk="0">
                    <a:moveTo>
                      <a:pt x="347" y="0"/>
                    </a:moveTo>
                    <a:cubicBezTo>
                      <a:pt x="233" y="0"/>
                      <a:pt x="116" y="16"/>
                      <a:pt x="1" y="49"/>
                    </a:cubicBezTo>
                    <a:cubicBezTo>
                      <a:pt x="1343" y="323"/>
                      <a:pt x="1343" y="2228"/>
                      <a:pt x="15" y="2517"/>
                    </a:cubicBezTo>
                    <a:cubicBezTo>
                      <a:pt x="87" y="2532"/>
                      <a:pt x="163" y="2539"/>
                      <a:pt x="241" y="2539"/>
                    </a:cubicBezTo>
                    <a:cubicBezTo>
                      <a:pt x="318" y="2539"/>
                      <a:pt x="398" y="2532"/>
                      <a:pt x="477" y="2517"/>
                    </a:cubicBezTo>
                    <a:cubicBezTo>
                      <a:pt x="1213" y="2445"/>
                      <a:pt x="1719" y="1752"/>
                      <a:pt x="1589" y="1016"/>
                    </a:cubicBezTo>
                    <a:cubicBezTo>
                      <a:pt x="1468" y="412"/>
                      <a:pt x="933" y="0"/>
                      <a:pt x="347" y="0"/>
                    </a:cubicBezTo>
                    <a:close/>
                  </a:path>
                </a:pathLst>
              </a:custGeom>
              <a:solidFill>
                <a:srgbClr val="F1C23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773;p19">
                <a:extLst>
                  <a:ext uri="{FF2B5EF4-FFF2-40B4-BE49-F238E27FC236}">
                    <a16:creationId xmlns:a16="http://schemas.microsoft.com/office/drawing/2014/main" id="{9119DB7A-590E-CAF4-561D-C5DC5E8BFD76}"/>
                  </a:ext>
                </a:extLst>
              </p:cNvPr>
              <p:cNvSpPr/>
              <p:nvPr/>
            </p:nvSpPr>
            <p:spPr>
              <a:xfrm>
                <a:off x="4572502" y="2067834"/>
                <a:ext cx="32315" cy="106024"/>
              </a:xfrm>
              <a:custGeom>
                <a:avLst/>
                <a:gdLst/>
                <a:ahLst/>
                <a:cxnLst/>
                <a:rect l="l" t="t" r="r" b="b"/>
                <a:pathLst>
                  <a:path w="911" h="2989" extrusionOk="0">
                    <a:moveTo>
                      <a:pt x="232" y="1"/>
                    </a:moveTo>
                    <a:cubicBezTo>
                      <a:pt x="102" y="1"/>
                      <a:pt x="1" y="102"/>
                      <a:pt x="1" y="232"/>
                    </a:cubicBezTo>
                    <a:lnTo>
                      <a:pt x="1" y="2527"/>
                    </a:lnTo>
                    <a:cubicBezTo>
                      <a:pt x="1" y="2772"/>
                      <a:pt x="203" y="2974"/>
                      <a:pt x="448" y="2989"/>
                    </a:cubicBezTo>
                    <a:lnTo>
                      <a:pt x="910" y="2989"/>
                    </a:lnTo>
                    <a:cubicBezTo>
                      <a:pt x="665" y="2974"/>
                      <a:pt x="448" y="2772"/>
                      <a:pt x="448" y="2527"/>
                    </a:cubicBezTo>
                    <a:lnTo>
                      <a:pt x="448" y="232"/>
                    </a:lnTo>
                    <a:cubicBezTo>
                      <a:pt x="448" y="102"/>
                      <a:pt x="549" y="1"/>
                      <a:pt x="679" y="1"/>
                    </a:cubicBezTo>
                    <a:close/>
                  </a:path>
                </a:pathLst>
              </a:custGeom>
              <a:solidFill>
                <a:srgbClr val="F1C23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74;p19">
                <a:extLst>
                  <a:ext uri="{FF2B5EF4-FFF2-40B4-BE49-F238E27FC236}">
                    <a16:creationId xmlns:a16="http://schemas.microsoft.com/office/drawing/2014/main" id="{1DB42E54-C88C-470E-E665-8CA116F9F693}"/>
                  </a:ext>
                </a:extLst>
              </p:cNvPr>
              <p:cNvSpPr/>
              <p:nvPr/>
            </p:nvSpPr>
            <p:spPr>
              <a:xfrm>
                <a:off x="4572502" y="2214296"/>
                <a:ext cx="32315" cy="105492"/>
              </a:xfrm>
              <a:custGeom>
                <a:avLst/>
                <a:gdLst/>
                <a:ahLst/>
                <a:cxnLst/>
                <a:rect l="l" t="t" r="r" b="b"/>
                <a:pathLst>
                  <a:path w="911" h="2974" extrusionOk="0">
                    <a:moveTo>
                      <a:pt x="448" y="0"/>
                    </a:moveTo>
                    <a:cubicBezTo>
                      <a:pt x="203" y="0"/>
                      <a:pt x="1" y="202"/>
                      <a:pt x="1" y="448"/>
                    </a:cubicBezTo>
                    <a:lnTo>
                      <a:pt x="1" y="2974"/>
                    </a:lnTo>
                    <a:lnTo>
                      <a:pt x="448" y="2974"/>
                    </a:lnTo>
                    <a:lnTo>
                      <a:pt x="448" y="448"/>
                    </a:lnTo>
                    <a:cubicBezTo>
                      <a:pt x="448" y="202"/>
                      <a:pt x="665" y="0"/>
                      <a:pt x="910" y="0"/>
                    </a:cubicBezTo>
                    <a:close/>
                  </a:path>
                </a:pathLst>
              </a:custGeom>
              <a:solidFill>
                <a:srgbClr val="F1C23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775;p19">
                <a:extLst>
                  <a:ext uri="{FF2B5EF4-FFF2-40B4-BE49-F238E27FC236}">
                    <a16:creationId xmlns:a16="http://schemas.microsoft.com/office/drawing/2014/main" id="{36FB06F3-5491-8282-268A-A2921D99ADCA}"/>
                  </a:ext>
                </a:extLst>
              </p:cNvPr>
              <p:cNvSpPr/>
              <p:nvPr/>
            </p:nvSpPr>
            <p:spPr>
              <a:xfrm>
                <a:off x="4641104" y="2319752"/>
                <a:ext cx="65092" cy="129865"/>
              </a:xfrm>
              <a:custGeom>
                <a:avLst/>
                <a:gdLst/>
                <a:ahLst/>
                <a:cxnLst/>
                <a:rect l="l" t="t" r="r" b="b"/>
                <a:pathLst>
                  <a:path w="1835" h="3661" extrusionOk="0">
                    <a:moveTo>
                      <a:pt x="578" y="1"/>
                    </a:moveTo>
                    <a:cubicBezTo>
                      <a:pt x="824" y="1"/>
                      <a:pt x="1026" y="203"/>
                      <a:pt x="1026" y="463"/>
                    </a:cubicBezTo>
                    <a:lnTo>
                      <a:pt x="1026" y="925"/>
                    </a:lnTo>
                    <a:cubicBezTo>
                      <a:pt x="1026" y="1127"/>
                      <a:pt x="939" y="1314"/>
                      <a:pt x="795" y="1444"/>
                    </a:cubicBezTo>
                    <a:cubicBezTo>
                      <a:pt x="1" y="2108"/>
                      <a:pt x="319" y="3408"/>
                      <a:pt x="1329" y="3639"/>
                    </a:cubicBezTo>
                    <a:cubicBezTo>
                      <a:pt x="1416" y="3653"/>
                      <a:pt x="1499" y="3660"/>
                      <a:pt x="1582" y="3660"/>
                    </a:cubicBezTo>
                    <a:cubicBezTo>
                      <a:pt x="1665" y="3660"/>
                      <a:pt x="1748" y="3653"/>
                      <a:pt x="1834" y="3639"/>
                    </a:cubicBezTo>
                    <a:lnTo>
                      <a:pt x="1791" y="3624"/>
                    </a:lnTo>
                    <a:cubicBezTo>
                      <a:pt x="780" y="3393"/>
                      <a:pt x="463" y="2108"/>
                      <a:pt x="1257" y="1430"/>
                    </a:cubicBezTo>
                    <a:cubicBezTo>
                      <a:pt x="1401" y="1314"/>
                      <a:pt x="1488" y="1112"/>
                      <a:pt x="1488" y="925"/>
                    </a:cubicBezTo>
                    <a:lnTo>
                      <a:pt x="1488" y="463"/>
                    </a:lnTo>
                    <a:cubicBezTo>
                      <a:pt x="1488" y="203"/>
                      <a:pt x="1286" y="1"/>
                      <a:pt x="102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776;p19">
                <a:extLst>
                  <a:ext uri="{FF2B5EF4-FFF2-40B4-BE49-F238E27FC236}">
                    <a16:creationId xmlns:a16="http://schemas.microsoft.com/office/drawing/2014/main" id="{599BFE35-BFA0-0452-04F8-467625D5F1BF}"/>
                  </a:ext>
                </a:extLst>
              </p:cNvPr>
              <p:cNvSpPr/>
              <p:nvPr/>
            </p:nvSpPr>
            <p:spPr>
              <a:xfrm>
                <a:off x="4556114" y="2319256"/>
                <a:ext cx="32315" cy="106027"/>
              </a:xfrm>
              <a:custGeom>
                <a:avLst/>
                <a:gdLst/>
                <a:ahLst/>
                <a:cxnLst/>
                <a:rect l="l" t="t" r="r" b="b"/>
                <a:pathLst>
                  <a:path w="911" h="2989" extrusionOk="0">
                    <a:moveTo>
                      <a:pt x="448" y="0"/>
                    </a:moveTo>
                    <a:lnTo>
                      <a:pt x="448" y="2527"/>
                    </a:lnTo>
                    <a:cubicBezTo>
                      <a:pt x="448" y="2786"/>
                      <a:pt x="246" y="2989"/>
                      <a:pt x="1" y="2989"/>
                    </a:cubicBezTo>
                    <a:lnTo>
                      <a:pt x="463" y="2989"/>
                    </a:lnTo>
                    <a:cubicBezTo>
                      <a:pt x="708" y="2989"/>
                      <a:pt x="910" y="2786"/>
                      <a:pt x="910" y="2527"/>
                    </a:cubicBezTo>
                    <a:lnTo>
                      <a:pt x="910"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777;p19">
                <a:extLst>
                  <a:ext uri="{FF2B5EF4-FFF2-40B4-BE49-F238E27FC236}">
                    <a16:creationId xmlns:a16="http://schemas.microsoft.com/office/drawing/2014/main" id="{742880A8-8D71-9098-A502-6B8ECA323D2B}"/>
                  </a:ext>
                </a:extLst>
              </p:cNvPr>
              <p:cNvSpPr/>
              <p:nvPr/>
            </p:nvSpPr>
            <p:spPr>
              <a:xfrm>
                <a:off x="4433737" y="2400911"/>
                <a:ext cx="61474" cy="90100"/>
              </a:xfrm>
              <a:custGeom>
                <a:avLst/>
                <a:gdLst/>
                <a:ahLst/>
                <a:cxnLst/>
                <a:rect l="l" t="t" r="r" b="b"/>
                <a:pathLst>
                  <a:path w="1733" h="2540" extrusionOk="0">
                    <a:moveTo>
                      <a:pt x="1487" y="1"/>
                    </a:moveTo>
                    <a:cubicBezTo>
                      <a:pt x="1412" y="1"/>
                      <a:pt x="1336" y="8"/>
                      <a:pt x="1256" y="23"/>
                    </a:cubicBezTo>
                    <a:cubicBezTo>
                      <a:pt x="520" y="95"/>
                      <a:pt x="1" y="788"/>
                      <a:pt x="145" y="1509"/>
                    </a:cubicBezTo>
                    <a:cubicBezTo>
                      <a:pt x="254" y="2126"/>
                      <a:pt x="787" y="2540"/>
                      <a:pt x="1382" y="2540"/>
                    </a:cubicBezTo>
                    <a:cubicBezTo>
                      <a:pt x="1497" y="2540"/>
                      <a:pt x="1615" y="2524"/>
                      <a:pt x="1733" y="2491"/>
                    </a:cubicBezTo>
                    <a:cubicBezTo>
                      <a:pt x="1026" y="2361"/>
                      <a:pt x="578" y="1683"/>
                      <a:pt x="737" y="990"/>
                    </a:cubicBezTo>
                    <a:cubicBezTo>
                      <a:pt x="838" y="499"/>
                      <a:pt x="1228" y="109"/>
                      <a:pt x="1718" y="23"/>
                    </a:cubicBezTo>
                    <a:cubicBezTo>
                      <a:pt x="1639" y="8"/>
                      <a:pt x="1563" y="1"/>
                      <a:pt x="1487"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778;p19">
                <a:extLst>
                  <a:ext uri="{FF2B5EF4-FFF2-40B4-BE49-F238E27FC236}">
                    <a16:creationId xmlns:a16="http://schemas.microsoft.com/office/drawing/2014/main" id="{4BBD9446-6FEC-63C9-7315-443A1FAC1ACB}"/>
                  </a:ext>
                </a:extLst>
              </p:cNvPr>
              <p:cNvSpPr/>
              <p:nvPr/>
            </p:nvSpPr>
            <p:spPr>
              <a:xfrm>
                <a:off x="4556114" y="2465682"/>
                <a:ext cx="40510" cy="105531"/>
              </a:xfrm>
              <a:custGeom>
                <a:avLst/>
                <a:gdLst/>
                <a:ahLst/>
                <a:cxnLst/>
                <a:rect l="l" t="t" r="r" b="b"/>
                <a:pathLst>
                  <a:path w="1142" h="2975" extrusionOk="0">
                    <a:moveTo>
                      <a:pt x="1" y="1"/>
                    </a:moveTo>
                    <a:cubicBezTo>
                      <a:pt x="246" y="1"/>
                      <a:pt x="448" y="203"/>
                      <a:pt x="448" y="463"/>
                    </a:cubicBezTo>
                    <a:lnTo>
                      <a:pt x="448" y="2744"/>
                    </a:lnTo>
                    <a:cubicBezTo>
                      <a:pt x="448" y="2874"/>
                      <a:pt x="549" y="2975"/>
                      <a:pt x="679" y="2975"/>
                    </a:cubicBezTo>
                    <a:lnTo>
                      <a:pt x="1141" y="2975"/>
                    </a:lnTo>
                    <a:cubicBezTo>
                      <a:pt x="1011" y="2975"/>
                      <a:pt x="910" y="2874"/>
                      <a:pt x="910" y="2744"/>
                    </a:cubicBezTo>
                    <a:lnTo>
                      <a:pt x="910" y="463"/>
                    </a:lnTo>
                    <a:cubicBezTo>
                      <a:pt x="910" y="203"/>
                      <a:pt x="708" y="1"/>
                      <a:pt x="44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 name="Google Shape;1794;p19">
            <a:extLst>
              <a:ext uri="{FF2B5EF4-FFF2-40B4-BE49-F238E27FC236}">
                <a16:creationId xmlns:a16="http://schemas.microsoft.com/office/drawing/2014/main" id="{8B1E7C12-2406-2DC9-091E-83E4D4D6CE0F}"/>
              </a:ext>
            </a:extLst>
          </p:cNvPr>
          <p:cNvGrpSpPr/>
          <p:nvPr/>
        </p:nvGrpSpPr>
        <p:grpSpPr>
          <a:xfrm>
            <a:off x="1392720" y="2571750"/>
            <a:ext cx="759457" cy="785114"/>
            <a:chOff x="4810116" y="2041544"/>
            <a:chExt cx="572700" cy="572700"/>
          </a:xfrm>
        </p:grpSpPr>
        <p:sp>
          <p:nvSpPr>
            <p:cNvPr id="23" name="Google Shape;1795;p19">
              <a:extLst>
                <a:ext uri="{FF2B5EF4-FFF2-40B4-BE49-F238E27FC236}">
                  <a16:creationId xmlns:a16="http://schemas.microsoft.com/office/drawing/2014/main" id="{AF7BDAA1-B7EE-AE20-93D3-6509E219D1AE}"/>
                </a:ext>
              </a:extLst>
            </p:cNvPr>
            <p:cNvSpPr/>
            <p:nvPr/>
          </p:nvSpPr>
          <p:spPr>
            <a:xfrm>
              <a:off x="4810116" y="2041544"/>
              <a:ext cx="572700" cy="5727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 name="Google Shape;1796;p19">
              <a:extLst>
                <a:ext uri="{FF2B5EF4-FFF2-40B4-BE49-F238E27FC236}">
                  <a16:creationId xmlns:a16="http://schemas.microsoft.com/office/drawing/2014/main" id="{5663D71F-233E-87B6-5D52-5227BCAA7665}"/>
                </a:ext>
              </a:extLst>
            </p:cNvPr>
            <p:cNvGrpSpPr/>
            <p:nvPr/>
          </p:nvGrpSpPr>
          <p:grpSpPr>
            <a:xfrm>
              <a:off x="4906178" y="2137412"/>
              <a:ext cx="380587" cy="380982"/>
              <a:chOff x="1845321" y="1512744"/>
              <a:chExt cx="352723" cy="353090"/>
            </a:xfrm>
          </p:grpSpPr>
          <p:sp>
            <p:nvSpPr>
              <p:cNvPr id="25" name="Google Shape;1797;p19">
                <a:extLst>
                  <a:ext uri="{FF2B5EF4-FFF2-40B4-BE49-F238E27FC236}">
                    <a16:creationId xmlns:a16="http://schemas.microsoft.com/office/drawing/2014/main" id="{ABCE1C8E-8E2E-943E-1AC1-17A460AC8121}"/>
                  </a:ext>
                </a:extLst>
              </p:cNvPr>
              <p:cNvSpPr/>
              <p:nvPr/>
            </p:nvSpPr>
            <p:spPr>
              <a:xfrm>
                <a:off x="1964888" y="1700444"/>
                <a:ext cx="113563" cy="96917"/>
              </a:xfrm>
              <a:custGeom>
                <a:avLst/>
                <a:gdLst/>
                <a:ahLst/>
                <a:cxnLst/>
                <a:rect l="l" t="t" r="r" b="b"/>
                <a:pathLst>
                  <a:path w="4332" h="3697" extrusionOk="0">
                    <a:moveTo>
                      <a:pt x="1517" y="1"/>
                    </a:moveTo>
                    <a:lnTo>
                      <a:pt x="1517" y="289"/>
                    </a:lnTo>
                    <a:cubicBezTo>
                      <a:pt x="1517" y="376"/>
                      <a:pt x="1459" y="463"/>
                      <a:pt x="1387" y="492"/>
                    </a:cubicBezTo>
                    <a:lnTo>
                      <a:pt x="391" y="925"/>
                    </a:lnTo>
                    <a:cubicBezTo>
                      <a:pt x="145" y="1026"/>
                      <a:pt x="1" y="1257"/>
                      <a:pt x="1" y="1516"/>
                    </a:cubicBezTo>
                    <a:lnTo>
                      <a:pt x="1" y="3696"/>
                    </a:lnTo>
                    <a:lnTo>
                      <a:pt x="4332" y="3696"/>
                    </a:lnTo>
                    <a:lnTo>
                      <a:pt x="4332" y="1516"/>
                    </a:lnTo>
                    <a:cubicBezTo>
                      <a:pt x="4332" y="1257"/>
                      <a:pt x="4173" y="1026"/>
                      <a:pt x="3942" y="925"/>
                    </a:cubicBezTo>
                    <a:lnTo>
                      <a:pt x="2946" y="492"/>
                    </a:lnTo>
                    <a:cubicBezTo>
                      <a:pt x="2859" y="463"/>
                      <a:pt x="2816" y="376"/>
                      <a:pt x="2816" y="289"/>
                    </a:cubicBezTo>
                    <a:lnTo>
                      <a:pt x="2816"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798;p19">
                <a:extLst>
                  <a:ext uri="{FF2B5EF4-FFF2-40B4-BE49-F238E27FC236}">
                    <a16:creationId xmlns:a16="http://schemas.microsoft.com/office/drawing/2014/main" id="{DE1D4BF0-9569-19DC-F6D5-46406E78876D}"/>
                  </a:ext>
                </a:extLst>
              </p:cNvPr>
              <p:cNvSpPr/>
              <p:nvPr/>
            </p:nvSpPr>
            <p:spPr>
              <a:xfrm>
                <a:off x="2001615" y="1700444"/>
                <a:ext cx="39742" cy="17066"/>
              </a:xfrm>
              <a:custGeom>
                <a:avLst/>
                <a:gdLst/>
                <a:ahLst/>
                <a:cxnLst/>
                <a:rect l="l" t="t" r="r" b="b"/>
                <a:pathLst>
                  <a:path w="1516" h="651" extrusionOk="0">
                    <a:moveTo>
                      <a:pt x="116" y="1"/>
                    </a:moveTo>
                    <a:lnTo>
                      <a:pt x="116" y="289"/>
                    </a:lnTo>
                    <a:cubicBezTo>
                      <a:pt x="116" y="362"/>
                      <a:pt x="72" y="434"/>
                      <a:pt x="0" y="477"/>
                    </a:cubicBezTo>
                    <a:cubicBezTo>
                      <a:pt x="246" y="593"/>
                      <a:pt x="505" y="650"/>
                      <a:pt x="765" y="650"/>
                    </a:cubicBezTo>
                    <a:cubicBezTo>
                      <a:pt x="1025" y="650"/>
                      <a:pt x="1285" y="593"/>
                      <a:pt x="1516" y="477"/>
                    </a:cubicBezTo>
                    <a:cubicBezTo>
                      <a:pt x="1458" y="434"/>
                      <a:pt x="1415" y="362"/>
                      <a:pt x="1415" y="289"/>
                    </a:cubicBezTo>
                    <a:lnTo>
                      <a:pt x="1415"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799;p19">
                <a:extLst>
                  <a:ext uri="{FF2B5EF4-FFF2-40B4-BE49-F238E27FC236}">
                    <a16:creationId xmlns:a16="http://schemas.microsoft.com/office/drawing/2014/main" id="{12996E56-5931-A31E-2AEC-4D2CE43272F3}"/>
                  </a:ext>
                </a:extLst>
              </p:cNvPr>
              <p:cNvSpPr/>
              <p:nvPr/>
            </p:nvSpPr>
            <p:spPr>
              <a:xfrm>
                <a:off x="1964521" y="1715203"/>
                <a:ext cx="113930" cy="82158"/>
              </a:xfrm>
              <a:custGeom>
                <a:avLst/>
                <a:gdLst/>
                <a:ahLst/>
                <a:cxnLst/>
                <a:rect l="l" t="t" r="r" b="b"/>
                <a:pathLst>
                  <a:path w="4346" h="3134" extrusionOk="0">
                    <a:moveTo>
                      <a:pt x="1256" y="1"/>
                    </a:moveTo>
                    <a:lnTo>
                      <a:pt x="405" y="362"/>
                    </a:lnTo>
                    <a:cubicBezTo>
                      <a:pt x="159" y="463"/>
                      <a:pt x="1" y="694"/>
                      <a:pt x="15" y="953"/>
                    </a:cubicBezTo>
                    <a:lnTo>
                      <a:pt x="15" y="3133"/>
                    </a:lnTo>
                    <a:lnTo>
                      <a:pt x="4346" y="3133"/>
                    </a:lnTo>
                    <a:lnTo>
                      <a:pt x="4346" y="953"/>
                    </a:lnTo>
                    <a:cubicBezTo>
                      <a:pt x="4346" y="694"/>
                      <a:pt x="4187" y="463"/>
                      <a:pt x="3956" y="362"/>
                    </a:cubicBezTo>
                    <a:lnTo>
                      <a:pt x="3104" y="1"/>
                    </a:lnTo>
                    <a:cubicBezTo>
                      <a:pt x="2895" y="347"/>
                      <a:pt x="2538" y="520"/>
                      <a:pt x="2180" y="520"/>
                    </a:cubicBezTo>
                    <a:cubicBezTo>
                      <a:pt x="1823" y="520"/>
                      <a:pt x="1466" y="347"/>
                      <a:pt x="1256"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800;p19">
                <a:extLst>
                  <a:ext uri="{FF2B5EF4-FFF2-40B4-BE49-F238E27FC236}">
                    <a16:creationId xmlns:a16="http://schemas.microsoft.com/office/drawing/2014/main" id="{E8FC0D76-29E5-1D91-E6B6-0892CD3C1907}"/>
                  </a:ext>
                </a:extLst>
              </p:cNvPr>
              <p:cNvSpPr/>
              <p:nvPr/>
            </p:nvSpPr>
            <p:spPr>
              <a:xfrm>
                <a:off x="1981560" y="1620986"/>
                <a:ext cx="28784" cy="62077"/>
              </a:xfrm>
              <a:custGeom>
                <a:avLst/>
                <a:gdLst/>
                <a:ahLst/>
                <a:cxnLst/>
                <a:rect l="l" t="t" r="r" b="b"/>
                <a:pathLst>
                  <a:path w="1098" h="2368" extrusionOk="0">
                    <a:moveTo>
                      <a:pt x="664" y="0"/>
                    </a:moveTo>
                    <a:cubicBezTo>
                      <a:pt x="303" y="0"/>
                      <a:pt x="0" y="289"/>
                      <a:pt x="15" y="650"/>
                    </a:cubicBezTo>
                    <a:lnTo>
                      <a:pt x="15" y="794"/>
                    </a:lnTo>
                    <a:cubicBezTo>
                      <a:pt x="15" y="982"/>
                      <a:pt x="43" y="1155"/>
                      <a:pt x="101" y="1343"/>
                    </a:cubicBezTo>
                    <a:lnTo>
                      <a:pt x="448" y="2368"/>
                    </a:lnTo>
                    <a:lnTo>
                      <a:pt x="1097" y="2368"/>
                    </a:lnTo>
                    <a:lnTo>
                      <a:pt x="1097" y="0"/>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801;p19">
                <a:extLst>
                  <a:ext uri="{FF2B5EF4-FFF2-40B4-BE49-F238E27FC236}">
                    <a16:creationId xmlns:a16="http://schemas.microsoft.com/office/drawing/2014/main" id="{2C063366-5F16-CCBC-0721-42EB823F9D99}"/>
                  </a:ext>
                </a:extLst>
              </p:cNvPr>
              <p:cNvSpPr/>
              <p:nvPr/>
            </p:nvSpPr>
            <p:spPr>
              <a:xfrm>
                <a:off x="1993278" y="1615297"/>
                <a:ext cx="68159" cy="68159"/>
              </a:xfrm>
              <a:custGeom>
                <a:avLst/>
                <a:gdLst/>
                <a:ahLst/>
                <a:cxnLst/>
                <a:rect l="l" t="t" r="r" b="b"/>
                <a:pathLst>
                  <a:path w="2600" h="2600" extrusionOk="0">
                    <a:moveTo>
                      <a:pt x="650" y="1"/>
                    </a:moveTo>
                    <a:cubicBezTo>
                      <a:pt x="289" y="1"/>
                      <a:pt x="1" y="289"/>
                      <a:pt x="1" y="650"/>
                    </a:cubicBezTo>
                    <a:cubicBezTo>
                      <a:pt x="1" y="896"/>
                      <a:pt x="188" y="1083"/>
                      <a:pt x="434" y="1083"/>
                    </a:cubicBezTo>
                    <a:lnTo>
                      <a:pt x="2166" y="2599"/>
                    </a:lnTo>
                    <a:lnTo>
                      <a:pt x="2527" y="1314"/>
                    </a:lnTo>
                    <a:cubicBezTo>
                      <a:pt x="2585" y="1156"/>
                      <a:pt x="2599" y="997"/>
                      <a:pt x="2599" y="838"/>
                    </a:cubicBezTo>
                    <a:lnTo>
                      <a:pt x="2599" y="434"/>
                    </a:lnTo>
                    <a:cubicBezTo>
                      <a:pt x="2599" y="188"/>
                      <a:pt x="2411" y="1"/>
                      <a:pt x="2166"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802;p19">
                <a:extLst>
                  <a:ext uri="{FF2B5EF4-FFF2-40B4-BE49-F238E27FC236}">
                    <a16:creationId xmlns:a16="http://schemas.microsoft.com/office/drawing/2014/main" id="{9AB6180A-DA53-B2FB-E30C-F797BD177726}"/>
                  </a:ext>
                </a:extLst>
              </p:cNvPr>
              <p:cNvSpPr/>
              <p:nvPr/>
            </p:nvSpPr>
            <p:spPr>
              <a:xfrm>
                <a:off x="1987223" y="1643688"/>
                <a:ext cx="68526" cy="62470"/>
              </a:xfrm>
              <a:custGeom>
                <a:avLst/>
                <a:gdLst/>
                <a:ahLst/>
                <a:cxnLst/>
                <a:rect l="l" t="t" r="r" b="b"/>
                <a:pathLst>
                  <a:path w="2614" h="2383" extrusionOk="0">
                    <a:moveTo>
                      <a:pt x="838" y="0"/>
                    </a:moveTo>
                    <a:cubicBezTo>
                      <a:pt x="722" y="0"/>
                      <a:pt x="607" y="44"/>
                      <a:pt x="535" y="130"/>
                    </a:cubicBezTo>
                    <a:lnTo>
                      <a:pt x="131" y="520"/>
                    </a:lnTo>
                    <a:cubicBezTo>
                      <a:pt x="58" y="607"/>
                      <a:pt x="1" y="722"/>
                      <a:pt x="15" y="838"/>
                    </a:cubicBezTo>
                    <a:lnTo>
                      <a:pt x="15" y="1083"/>
                    </a:lnTo>
                    <a:cubicBezTo>
                      <a:pt x="15" y="1805"/>
                      <a:pt x="593" y="2382"/>
                      <a:pt x="1314" y="2382"/>
                    </a:cubicBezTo>
                    <a:cubicBezTo>
                      <a:pt x="2022" y="2382"/>
                      <a:pt x="2613" y="1805"/>
                      <a:pt x="2613" y="1083"/>
                    </a:cubicBezTo>
                    <a:lnTo>
                      <a:pt x="2613" y="809"/>
                    </a:lnTo>
                    <a:cubicBezTo>
                      <a:pt x="2613" y="693"/>
                      <a:pt x="2570" y="578"/>
                      <a:pt x="2484" y="506"/>
                    </a:cubicBezTo>
                    <a:cubicBezTo>
                      <a:pt x="2152" y="174"/>
                      <a:pt x="1531" y="29"/>
                      <a:pt x="838"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803;p19">
                <a:extLst>
                  <a:ext uri="{FF2B5EF4-FFF2-40B4-BE49-F238E27FC236}">
                    <a16:creationId xmlns:a16="http://schemas.microsoft.com/office/drawing/2014/main" id="{547AA19F-D5CF-F8BE-BBE6-D08DB8DBCC10}"/>
                  </a:ext>
                </a:extLst>
              </p:cNvPr>
              <p:cNvSpPr/>
              <p:nvPr/>
            </p:nvSpPr>
            <p:spPr>
              <a:xfrm>
                <a:off x="1987223" y="1643688"/>
                <a:ext cx="68526" cy="61317"/>
              </a:xfrm>
              <a:custGeom>
                <a:avLst/>
                <a:gdLst/>
                <a:ahLst/>
                <a:cxnLst/>
                <a:rect l="l" t="t" r="r" b="b"/>
                <a:pathLst>
                  <a:path w="2614" h="2339" extrusionOk="0">
                    <a:moveTo>
                      <a:pt x="838" y="0"/>
                    </a:moveTo>
                    <a:cubicBezTo>
                      <a:pt x="722" y="0"/>
                      <a:pt x="607" y="44"/>
                      <a:pt x="535" y="130"/>
                    </a:cubicBezTo>
                    <a:lnTo>
                      <a:pt x="131" y="520"/>
                    </a:lnTo>
                    <a:cubicBezTo>
                      <a:pt x="58" y="607"/>
                      <a:pt x="1" y="708"/>
                      <a:pt x="15" y="823"/>
                    </a:cubicBezTo>
                    <a:lnTo>
                      <a:pt x="15" y="1083"/>
                    </a:lnTo>
                    <a:cubicBezTo>
                      <a:pt x="1" y="1661"/>
                      <a:pt x="390" y="2166"/>
                      <a:pt x="953" y="2339"/>
                    </a:cubicBezTo>
                    <a:cubicBezTo>
                      <a:pt x="766" y="2108"/>
                      <a:pt x="665" y="1819"/>
                      <a:pt x="665" y="1516"/>
                    </a:cubicBezTo>
                    <a:lnTo>
                      <a:pt x="665" y="881"/>
                    </a:lnTo>
                    <a:cubicBezTo>
                      <a:pt x="665" y="644"/>
                      <a:pt x="853" y="447"/>
                      <a:pt x="1100" y="447"/>
                    </a:cubicBezTo>
                    <a:cubicBezTo>
                      <a:pt x="1109" y="447"/>
                      <a:pt x="1118" y="447"/>
                      <a:pt x="1127" y="448"/>
                    </a:cubicBezTo>
                    <a:cubicBezTo>
                      <a:pt x="1560" y="477"/>
                      <a:pt x="2209" y="549"/>
                      <a:pt x="2613" y="737"/>
                    </a:cubicBezTo>
                    <a:cubicBezTo>
                      <a:pt x="2599" y="650"/>
                      <a:pt x="2556" y="563"/>
                      <a:pt x="2484" y="491"/>
                    </a:cubicBezTo>
                    <a:cubicBezTo>
                      <a:pt x="2152" y="174"/>
                      <a:pt x="1545" y="15"/>
                      <a:pt x="838" y="0"/>
                    </a:cubicBezTo>
                    <a:close/>
                  </a:path>
                </a:pathLst>
              </a:custGeom>
              <a:solidFill>
                <a:srgbClr val="F9BA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804;p19">
                <a:extLst>
                  <a:ext uri="{FF2B5EF4-FFF2-40B4-BE49-F238E27FC236}">
                    <a16:creationId xmlns:a16="http://schemas.microsoft.com/office/drawing/2014/main" id="{601A7A1F-1D6D-A15E-28CF-81BEAE948495}"/>
                  </a:ext>
                </a:extLst>
              </p:cNvPr>
              <p:cNvSpPr/>
              <p:nvPr/>
            </p:nvSpPr>
            <p:spPr>
              <a:xfrm>
                <a:off x="1964521" y="1729595"/>
                <a:ext cx="23122" cy="67766"/>
              </a:xfrm>
              <a:custGeom>
                <a:avLst/>
                <a:gdLst/>
                <a:ahLst/>
                <a:cxnLst/>
                <a:rect l="l" t="t" r="r" b="b"/>
                <a:pathLst>
                  <a:path w="882" h="2585" extrusionOk="0">
                    <a:moveTo>
                      <a:pt x="159" y="0"/>
                    </a:moveTo>
                    <a:cubicBezTo>
                      <a:pt x="58" y="116"/>
                      <a:pt x="1" y="260"/>
                      <a:pt x="1" y="404"/>
                    </a:cubicBezTo>
                    <a:lnTo>
                      <a:pt x="1" y="2584"/>
                    </a:lnTo>
                    <a:lnTo>
                      <a:pt x="881" y="2584"/>
                    </a:lnTo>
                    <a:lnTo>
                      <a:pt x="881" y="982"/>
                    </a:lnTo>
                    <a:cubicBezTo>
                      <a:pt x="867" y="809"/>
                      <a:pt x="809" y="650"/>
                      <a:pt x="679" y="534"/>
                    </a:cubicBezTo>
                    <a:lnTo>
                      <a:pt x="159" y="0"/>
                    </a:lnTo>
                    <a:close/>
                  </a:path>
                </a:pathLst>
              </a:custGeom>
              <a:solidFill>
                <a:srgbClr val="F9AE4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805;p19">
                <a:extLst>
                  <a:ext uri="{FF2B5EF4-FFF2-40B4-BE49-F238E27FC236}">
                    <a16:creationId xmlns:a16="http://schemas.microsoft.com/office/drawing/2014/main" id="{915FCB11-662C-CC89-67D8-2742EA91BF7E}"/>
                  </a:ext>
                </a:extLst>
              </p:cNvPr>
              <p:cNvSpPr/>
              <p:nvPr/>
            </p:nvSpPr>
            <p:spPr>
              <a:xfrm>
                <a:off x="2055723" y="1729595"/>
                <a:ext cx="22728" cy="67766"/>
              </a:xfrm>
              <a:custGeom>
                <a:avLst/>
                <a:gdLst/>
                <a:ahLst/>
                <a:cxnLst/>
                <a:rect l="l" t="t" r="r" b="b"/>
                <a:pathLst>
                  <a:path w="867" h="2585" extrusionOk="0">
                    <a:moveTo>
                      <a:pt x="722" y="0"/>
                    </a:moveTo>
                    <a:lnTo>
                      <a:pt x="188" y="534"/>
                    </a:lnTo>
                    <a:cubicBezTo>
                      <a:pt x="73" y="650"/>
                      <a:pt x="0" y="809"/>
                      <a:pt x="0" y="982"/>
                    </a:cubicBezTo>
                    <a:lnTo>
                      <a:pt x="0" y="2584"/>
                    </a:lnTo>
                    <a:lnTo>
                      <a:pt x="867" y="2584"/>
                    </a:lnTo>
                    <a:lnTo>
                      <a:pt x="867" y="404"/>
                    </a:lnTo>
                    <a:cubicBezTo>
                      <a:pt x="867" y="260"/>
                      <a:pt x="809" y="116"/>
                      <a:pt x="722" y="0"/>
                    </a:cubicBezTo>
                    <a:close/>
                  </a:path>
                </a:pathLst>
              </a:custGeom>
              <a:solidFill>
                <a:srgbClr val="F9AE4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806;p19">
                <a:extLst>
                  <a:ext uri="{FF2B5EF4-FFF2-40B4-BE49-F238E27FC236}">
                    <a16:creationId xmlns:a16="http://schemas.microsoft.com/office/drawing/2014/main" id="{356875C4-E6D8-0786-A83A-594B7E73F29B}"/>
                  </a:ext>
                </a:extLst>
              </p:cNvPr>
              <p:cNvSpPr/>
              <p:nvPr/>
            </p:nvSpPr>
            <p:spPr>
              <a:xfrm>
                <a:off x="1845321" y="1512744"/>
                <a:ext cx="352723" cy="353090"/>
              </a:xfrm>
              <a:custGeom>
                <a:avLst/>
                <a:gdLst/>
                <a:ahLst/>
                <a:cxnLst/>
                <a:rect l="l" t="t" r="r" b="b"/>
                <a:pathLst>
                  <a:path w="13455" h="13469" extrusionOk="0">
                    <a:moveTo>
                      <a:pt x="6692" y="2597"/>
                    </a:moveTo>
                    <a:cubicBezTo>
                      <a:pt x="8810" y="2597"/>
                      <a:pt x="10841" y="4246"/>
                      <a:pt x="10841" y="6728"/>
                    </a:cubicBezTo>
                    <a:cubicBezTo>
                      <a:pt x="10841" y="9008"/>
                      <a:pt x="8994" y="10856"/>
                      <a:pt x="6727" y="10856"/>
                    </a:cubicBezTo>
                    <a:cubicBezTo>
                      <a:pt x="3046" y="10856"/>
                      <a:pt x="1213" y="6410"/>
                      <a:pt x="3811" y="3812"/>
                    </a:cubicBezTo>
                    <a:cubicBezTo>
                      <a:pt x="4651" y="2972"/>
                      <a:pt x="5681" y="2597"/>
                      <a:pt x="6692" y="2597"/>
                    </a:cubicBezTo>
                    <a:close/>
                    <a:moveTo>
                      <a:pt x="5861" y="1"/>
                    </a:moveTo>
                    <a:cubicBezTo>
                      <a:pt x="5731" y="1"/>
                      <a:pt x="5645" y="102"/>
                      <a:pt x="5645" y="217"/>
                    </a:cubicBezTo>
                    <a:lnTo>
                      <a:pt x="5645" y="795"/>
                    </a:lnTo>
                    <a:cubicBezTo>
                      <a:pt x="5630" y="896"/>
                      <a:pt x="5558" y="982"/>
                      <a:pt x="5457" y="1011"/>
                    </a:cubicBezTo>
                    <a:cubicBezTo>
                      <a:pt x="4779" y="1156"/>
                      <a:pt x="4143" y="1415"/>
                      <a:pt x="3551" y="1791"/>
                    </a:cubicBezTo>
                    <a:cubicBezTo>
                      <a:pt x="3515" y="1815"/>
                      <a:pt x="3477" y="1826"/>
                      <a:pt x="3439" y="1826"/>
                    </a:cubicBezTo>
                    <a:cubicBezTo>
                      <a:pt x="3386" y="1826"/>
                      <a:pt x="3334" y="1804"/>
                      <a:pt x="3292" y="1762"/>
                    </a:cubicBezTo>
                    <a:lnTo>
                      <a:pt x="2873" y="1358"/>
                    </a:lnTo>
                    <a:cubicBezTo>
                      <a:pt x="2837" y="1314"/>
                      <a:pt x="2783" y="1293"/>
                      <a:pt x="2727" y="1293"/>
                    </a:cubicBezTo>
                    <a:cubicBezTo>
                      <a:pt x="2671" y="1293"/>
                      <a:pt x="2613" y="1314"/>
                      <a:pt x="2570" y="1358"/>
                    </a:cubicBezTo>
                    <a:lnTo>
                      <a:pt x="1343" y="2585"/>
                    </a:lnTo>
                    <a:cubicBezTo>
                      <a:pt x="1256" y="2671"/>
                      <a:pt x="1256" y="2801"/>
                      <a:pt x="1343" y="2888"/>
                    </a:cubicBezTo>
                    <a:lnTo>
                      <a:pt x="1761" y="3307"/>
                    </a:lnTo>
                    <a:cubicBezTo>
                      <a:pt x="1834" y="3379"/>
                      <a:pt x="1848" y="3480"/>
                      <a:pt x="1790" y="3566"/>
                    </a:cubicBezTo>
                    <a:cubicBezTo>
                      <a:pt x="1415" y="4144"/>
                      <a:pt x="1155" y="4793"/>
                      <a:pt x="996" y="5472"/>
                    </a:cubicBezTo>
                    <a:cubicBezTo>
                      <a:pt x="982" y="5573"/>
                      <a:pt x="895" y="5645"/>
                      <a:pt x="794" y="5645"/>
                    </a:cubicBezTo>
                    <a:lnTo>
                      <a:pt x="217" y="5645"/>
                    </a:lnTo>
                    <a:cubicBezTo>
                      <a:pt x="87" y="5645"/>
                      <a:pt x="0" y="5746"/>
                      <a:pt x="0" y="5862"/>
                    </a:cubicBezTo>
                    <a:lnTo>
                      <a:pt x="0" y="7594"/>
                    </a:lnTo>
                    <a:cubicBezTo>
                      <a:pt x="0" y="7724"/>
                      <a:pt x="87" y="7810"/>
                      <a:pt x="217" y="7810"/>
                    </a:cubicBezTo>
                    <a:lnTo>
                      <a:pt x="794" y="7810"/>
                    </a:lnTo>
                    <a:cubicBezTo>
                      <a:pt x="895" y="7810"/>
                      <a:pt x="982" y="7897"/>
                      <a:pt x="996" y="7998"/>
                    </a:cubicBezTo>
                    <a:cubicBezTo>
                      <a:pt x="1155" y="8676"/>
                      <a:pt x="1415" y="9312"/>
                      <a:pt x="1790" y="9889"/>
                    </a:cubicBezTo>
                    <a:cubicBezTo>
                      <a:pt x="1848" y="9976"/>
                      <a:pt x="1834" y="10091"/>
                      <a:pt x="1761" y="10163"/>
                    </a:cubicBezTo>
                    <a:lnTo>
                      <a:pt x="1357" y="10567"/>
                    </a:lnTo>
                    <a:cubicBezTo>
                      <a:pt x="1271" y="10654"/>
                      <a:pt x="1271" y="10798"/>
                      <a:pt x="1357" y="10885"/>
                    </a:cubicBezTo>
                    <a:lnTo>
                      <a:pt x="2584" y="12112"/>
                    </a:lnTo>
                    <a:cubicBezTo>
                      <a:pt x="2628" y="12155"/>
                      <a:pt x="2682" y="12177"/>
                      <a:pt x="2736" y="12177"/>
                    </a:cubicBezTo>
                    <a:cubicBezTo>
                      <a:pt x="2790" y="12177"/>
                      <a:pt x="2844" y="12155"/>
                      <a:pt x="2887" y="12112"/>
                    </a:cubicBezTo>
                    <a:lnTo>
                      <a:pt x="3292" y="11693"/>
                    </a:lnTo>
                    <a:cubicBezTo>
                      <a:pt x="3332" y="11653"/>
                      <a:pt x="3387" y="11635"/>
                      <a:pt x="3442" y="11635"/>
                    </a:cubicBezTo>
                    <a:cubicBezTo>
                      <a:pt x="3485" y="11635"/>
                      <a:pt x="3528" y="11646"/>
                      <a:pt x="3566" y="11665"/>
                    </a:cubicBezTo>
                    <a:cubicBezTo>
                      <a:pt x="4143" y="12040"/>
                      <a:pt x="4793" y="12314"/>
                      <a:pt x="5471" y="12459"/>
                    </a:cubicBezTo>
                    <a:cubicBezTo>
                      <a:pt x="5572" y="12473"/>
                      <a:pt x="5645" y="12560"/>
                      <a:pt x="5645" y="12675"/>
                    </a:cubicBezTo>
                    <a:lnTo>
                      <a:pt x="5645" y="13252"/>
                    </a:lnTo>
                    <a:cubicBezTo>
                      <a:pt x="5645" y="13368"/>
                      <a:pt x="5746" y="13469"/>
                      <a:pt x="5861" y="13469"/>
                    </a:cubicBezTo>
                    <a:lnTo>
                      <a:pt x="7593" y="13469"/>
                    </a:lnTo>
                    <a:cubicBezTo>
                      <a:pt x="7723" y="13469"/>
                      <a:pt x="7810" y="13368"/>
                      <a:pt x="7810" y="13252"/>
                    </a:cubicBezTo>
                    <a:lnTo>
                      <a:pt x="7810" y="12675"/>
                    </a:lnTo>
                    <a:cubicBezTo>
                      <a:pt x="7810" y="12560"/>
                      <a:pt x="7897" y="12473"/>
                      <a:pt x="7998" y="12459"/>
                    </a:cubicBezTo>
                    <a:cubicBezTo>
                      <a:pt x="8676" y="12314"/>
                      <a:pt x="9311" y="12040"/>
                      <a:pt x="9889" y="11665"/>
                    </a:cubicBezTo>
                    <a:cubicBezTo>
                      <a:pt x="9926" y="11646"/>
                      <a:pt x="9970" y="11635"/>
                      <a:pt x="10013" y="11635"/>
                    </a:cubicBezTo>
                    <a:cubicBezTo>
                      <a:pt x="10068" y="11635"/>
                      <a:pt x="10122" y="11653"/>
                      <a:pt x="10163" y="11693"/>
                    </a:cubicBezTo>
                    <a:lnTo>
                      <a:pt x="10567" y="12112"/>
                    </a:lnTo>
                    <a:cubicBezTo>
                      <a:pt x="10610" y="12155"/>
                      <a:pt x="10668" y="12177"/>
                      <a:pt x="10726" y="12177"/>
                    </a:cubicBezTo>
                    <a:cubicBezTo>
                      <a:pt x="10784" y="12177"/>
                      <a:pt x="10841" y="12155"/>
                      <a:pt x="10885" y="12112"/>
                    </a:cubicBezTo>
                    <a:lnTo>
                      <a:pt x="12112" y="10885"/>
                    </a:lnTo>
                    <a:cubicBezTo>
                      <a:pt x="12198" y="10798"/>
                      <a:pt x="12198" y="10654"/>
                      <a:pt x="12112" y="10567"/>
                    </a:cubicBezTo>
                    <a:lnTo>
                      <a:pt x="11693" y="10163"/>
                    </a:lnTo>
                    <a:cubicBezTo>
                      <a:pt x="11621" y="10077"/>
                      <a:pt x="11606" y="9976"/>
                      <a:pt x="11664" y="9889"/>
                    </a:cubicBezTo>
                    <a:cubicBezTo>
                      <a:pt x="12025" y="9312"/>
                      <a:pt x="12299" y="8662"/>
                      <a:pt x="12444" y="7998"/>
                    </a:cubicBezTo>
                    <a:cubicBezTo>
                      <a:pt x="12458" y="7883"/>
                      <a:pt x="12545" y="7810"/>
                      <a:pt x="12660" y="7810"/>
                    </a:cubicBezTo>
                    <a:lnTo>
                      <a:pt x="13238" y="7810"/>
                    </a:lnTo>
                    <a:cubicBezTo>
                      <a:pt x="13353" y="7810"/>
                      <a:pt x="13454" y="7709"/>
                      <a:pt x="13454" y="7594"/>
                    </a:cubicBezTo>
                    <a:lnTo>
                      <a:pt x="13454" y="5862"/>
                    </a:lnTo>
                    <a:cubicBezTo>
                      <a:pt x="13454" y="5746"/>
                      <a:pt x="13353" y="5645"/>
                      <a:pt x="13238" y="5645"/>
                    </a:cubicBezTo>
                    <a:lnTo>
                      <a:pt x="12660" y="5645"/>
                    </a:lnTo>
                    <a:cubicBezTo>
                      <a:pt x="12545" y="5645"/>
                      <a:pt x="12458" y="5573"/>
                      <a:pt x="12444" y="5472"/>
                    </a:cubicBezTo>
                    <a:cubicBezTo>
                      <a:pt x="12299" y="4793"/>
                      <a:pt x="12025" y="4144"/>
                      <a:pt x="11664" y="3566"/>
                    </a:cubicBezTo>
                    <a:cubicBezTo>
                      <a:pt x="11606" y="3480"/>
                      <a:pt x="11621" y="3364"/>
                      <a:pt x="11679" y="3292"/>
                    </a:cubicBezTo>
                    <a:lnTo>
                      <a:pt x="12097" y="2888"/>
                    </a:lnTo>
                    <a:cubicBezTo>
                      <a:pt x="12184" y="2801"/>
                      <a:pt x="12184" y="2657"/>
                      <a:pt x="12097" y="2585"/>
                    </a:cubicBezTo>
                    <a:lnTo>
                      <a:pt x="10870" y="1358"/>
                    </a:lnTo>
                    <a:cubicBezTo>
                      <a:pt x="10827" y="1314"/>
                      <a:pt x="10769" y="1293"/>
                      <a:pt x="10711" y="1293"/>
                    </a:cubicBezTo>
                    <a:cubicBezTo>
                      <a:pt x="10654" y="1293"/>
                      <a:pt x="10596" y="1314"/>
                      <a:pt x="10553" y="1358"/>
                    </a:cubicBezTo>
                    <a:lnTo>
                      <a:pt x="10148" y="1762"/>
                    </a:lnTo>
                    <a:cubicBezTo>
                      <a:pt x="10106" y="1804"/>
                      <a:pt x="10050" y="1826"/>
                      <a:pt x="9993" y="1826"/>
                    </a:cubicBezTo>
                    <a:cubicBezTo>
                      <a:pt x="9952" y="1826"/>
                      <a:pt x="9910" y="1815"/>
                      <a:pt x="9874" y="1791"/>
                    </a:cubicBezTo>
                    <a:cubicBezTo>
                      <a:pt x="9297" y="1415"/>
                      <a:pt x="8662" y="1141"/>
                      <a:pt x="7983" y="997"/>
                    </a:cubicBezTo>
                    <a:cubicBezTo>
                      <a:pt x="7882" y="982"/>
                      <a:pt x="7796" y="896"/>
                      <a:pt x="7796" y="795"/>
                    </a:cubicBezTo>
                    <a:lnTo>
                      <a:pt x="7796" y="217"/>
                    </a:lnTo>
                    <a:cubicBezTo>
                      <a:pt x="7796" y="102"/>
                      <a:pt x="7709" y="1"/>
                      <a:pt x="7579"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807;p19">
                <a:extLst>
                  <a:ext uri="{FF2B5EF4-FFF2-40B4-BE49-F238E27FC236}">
                    <a16:creationId xmlns:a16="http://schemas.microsoft.com/office/drawing/2014/main" id="{20A2779E-20AC-C918-F6C5-C32F090D2F93}"/>
                  </a:ext>
                </a:extLst>
              </p:cNvPr>
              <p:cNvSpPr/>
              <p:nvPr/>
            </p:nvSpPr>
            <p:spPr>
              <a:xfrm>
                <a:off x="1854391" y="1563837"/>
                <a:ext cx="292166" cy="250511"/>
              </a:xfrm>
              <a:custGeom>
                <a:avLst/>
                <a:gdLst/>
                <a:ahLst/>
                <a:cxnLst/>
                <a:rect l="l" t="t" r="r" b="b"/>
                <a:pathLst>
                  <a:path w="11145" h="9556" extrusionOk="0">
                    <a:moveTo>
                      <a:pt x="6341" y="861"/>
                    </a:moveTo>
                    <a:cubicBezTo>
                      <a:pt x="8352" y="861"/>
                      <a:pt x="10279" y="2422"/>
                      <a:pt x="10279" y="4779"/>
                    </a:cubicBezTo>
                    <a:cubicBezTo>
                      <a:pt x="10279" y="6930"/>
                      <a:pt x="8532" y="8691"/>
                      <a:pt x="6381" y="8691"/>
                    </a:cubicBezTo>
                    <a:cubicBezTo>
                      <a:pt x="2902" y="8676"/>
                      <a:pt x="1156" y="4476"/>
                      <a:pt x="3610" y="2007"/>
                    </a:cubicBezTo>
                    <a:cubicBezTo>
                      <a:pt x="4406" y="1215"/>
                      <a:pt x="5383" y="861"/>
                      <a:pt x="6341" y="861"/>
                    </a:cubicBezTo>
                    <a:close/>
                    <a:moveTo>
                      <a:pt x="6381" y="1"/>
                    </a:moveTo>
                    <a:cubicBezTo>
                      <a:pt x="2123" y="1"/>
                      <a:pt x="1" y="5154"/>
                      <a:pt x="3003" y="8157"/>
                    </a:cubicBezTo>
                    <a:cubicBezTo>
                      <a:pt x="3914" y="9067"/>
                      <a:pt x="5143" y="9555"/>
                      <a:pt x="6390" y="9555"/>
                    </a:cubicBezTo>
                    <a:cubicBezTo>
                      <a:pt x="7001" y="9555"/>
                      <a:pt x="7616" y="9438"/>
                      <a:pt x="8200" y="9196"/>
                    </a:cubicBezTo>
                    <a:cubicBezTo>
                      <a:pt x="9990" y="8445"/>
                      <a:pt x="11145" y="6713"/>
                      <a:pt x="11145" y="4779"/>
                    </a:cubicBezTo>
                    <a:cubicBezTo>
                      <a:pt x="11145" y="2137"/>
                      <a:pt x="9009" y="1"/>
                      <a:pt x="6381"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6" name="Google Shape;1779;p19">
            <a:extLst>
              <a:ext uri="{FF2B5EF4-FFF2-40B4-BE49-F238E27FC236}">
                <a16:creationId xmlns:a16="http://schemas.microsoft.com/office/drawing/2014/main" id="{8037A113-683E-CA2B-6C11-816FA925BFE1}"/>
              </a:ext>
            </a:extLst>
          </p:cNvPr>
          <p:cNvGrpSpPr/>
          <p:nvPr/>
        </p:nvGrpSpPr>
        <p:grpSpPr>
          <a:xfrm>
            <a:off x="1435801" y="3918972"/>
            <a:ext cx="759427" cy="759427"/>
            <a:chOff x="6839250" y="1915150"/>
            <a:chExt cx="785100" cy="785100"/>
          </a:xfrm>
        </p:grpSpPr>
        <p:sp>
          <p:nvSpPr>
            <p:cNvPr id="37" name="Google Shape;1780;p19">
              <a:extLst>
                <a:ext uri="{FF2B5EF4-FFF2-40B4-BE49-F238E27FC236}">
                  <a16:creationId xmlns:a16="http://schemas.microsoft.com/office/drawing/2014/main" id="{82410DB8-2888-1865-9FA9-F74E284615BA}"/>
                </a:ext>
              </a:extLst>
            </p:cNvPr>
            <p:cNvSpPr/>
            <p:nvPr/>
          </p:nvSpPr>
          <p:spPr>
            <a:xfrm>
              <a:off x="6839250" y="1915150"/>
              <a:ext cx="785100" cy="7851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 name="Google Shape;1781;p19">
              <a:extLst>
                <a:ext uri="{FF2B5EF4-FFF2-40B4-BE49-F238E27FC236}">
                  <a16:creationId xmlns:a16="http://schemas.microsoft.com/office/drawing/2014/main" id="{78B33E72-230B-C5C3-A74A-880DED62445B}"/>
                </a:ext>
              </a:extLst>
            </p:cNvPr>
            <p:cNvGrpSpPr/>
            <p:nvPr/>
          </p:nvGrpSpPr>
          <p:grpSpPr>
            <a:xfrm>
              <a:off x="6982996" y="2092907"/>
              <a:ext cx="481669" cy="479734"/>
              <a:chOff x="4652476" y="2898915"/>
              <a:chExt cx="386015" cy="384495"/>
            </a:xfrm>
          </p:grpSpPr>
          <p:sp>
            <p:nvSpPr>
              <p:cNvPr id="39" name="Google Shape;1782;p19">
                <a:extLst>
                  <a:ext uri="{FF2B5EF4-FFF2-40B4-BE49-F238E27FC236}">
                    <a16:creationId xmlns:a16="http://schemas.microsoft.com/office/drawing/2014/main" id="{180619A5-F87E-A86D-F0FD-8AB871E0210A}"/>
                  </a:ext>
                </a:extLst>
              </p:cNvPr>
              <p:cNvSpPr/>
              <p:nvPr/>
            </p:nvSpPr>
            <p:spPr>
              <a:xfrm>
                <a:off x="4842456" y="3088895"/>
                <a:ext cx="60190" cy="60190"/>
              </a:xfrm>
              <a:custGeom>
                <a:avLst/>
                <a:gdLst/>
                <a:ahLst/>
                <a:cxnLst/>
                <a:rect l="l" t="t" r="r" b="b"/>
                <a:pathLst>
                  <a:path w="2296" h="2296" extrusionOk="0">
                    <a:moveTo>
                      <a:pt x="592" y="0"/>
                    </a:moveTo>
                    <a:lnTo>
                      <a:pt x="0" y="592"/>
                    </a:lnTo>
                    <a:lnTo>
                      <a:pt x="1704" y="2295"/>
                    </a:lnTo>
                    <a:lnTo>
                      <a:pt x="2295" y="1703"/>
                    </a:lnTo>
                    <a:lnTo>
                      <a:pt x="592" y="0"/>
                    </a:ln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1783;p19">
                <a:extLst>
                  <a:ext uri="{FF2B5EF4-FFF2-40B4-BE49-F238E27FC236}">
                    <a16:creationId xmlns:a16="http://schemas.microsoft.com/office/drawing/2014/main" id="{098DA7EB-7361-7778-3539-A67BD667A9FF}"/>
                  </a:ext>
                </a:extLst>
              </p:cNvPr>
              <p:cNvSpPr/>
              <p:nvPr/>
            </p:nvSpPr>
            <p:spPr>
              <a:xfrm>
                <a:off x="4652476" y="2898915"/>
                <a:ext cx="247889" cy="247889"/>
              </a:xfrm>
              <a:custGeom>
                <a:avLst/>
                <a:gdLst/>
                <a:ahLst/>
                <a:cxnLst/>
                <a:rect l="l" t="t" r="r" b="b"/>
                <a:pathLst>
                  <a:path w="9456" h="9456" extrusionOk="0">
                    <a:moveTo>
                      <a:pt x="4721" y="1"/>
                    </a:moveTo>
                    <a:cubicBezTo>
                      <a:pt x="2108" y="1"/>
                      <a:pt x="1" y="2108"/>
                      <a:pt x="1" y="4721"/>
                    </a:cubicBezTo>
                    <a:cubicBezTo>
                      <a:pt x="1" y="7334"/>
                      <a:pt x="2108" y="9456"/>
                      <a:pt x="4721" y="9456"/>
                    </a:cubicBezTo>
                    <a:cubicBezTo>
                      <a:pt x="7334" y="9456"/>
                      <a:pt x="9456" y="7334"/>
                      <a:pt x="9456" y="4721"/>
                    </a:cubicBezTo>
                    <a:cubicBezTo>
                      <a:pt x="9456" y="2108"/>
                      <a:pt x="7334" y="1"/>
                      <a:pt x="4721" y="1"/>
                    </a:cubicBez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1784;p19">
                <a:extLst>
                  <a:ext uri="{FF2B5EF4-FFF2-40B4-BE49-F238E27FC236}">
                    <a16:creationId xmlns:a16="http://schemas.microsoft.com/office/drawing/2014/main" id="{48A2DCCE-22E2-4288-6632-BBDE375CE0D6}"/>
                  </a:ext>
                </a:extLst>
              </p:cNvPr>
              <p:cNvSpPr/>
              <p:nvPr/>
            </p:nvSpPr>
            <p:spPr>
              <a:xfrm>
                <a:off x="4680866" y="2927306"/>
                <a:ext cx="191134" cy="191134"/>
              </a:xfrm>
              <a:custGeom>
                <a:avLst/>
                <a:gdLst/>
                <a:ahLst/>
                <a:cxnLst/>
                <a:rect l="l" t="t" r="r" b="b"/>
                <a:pathLst>
                  <a:path w="7291" h="7291" extrusionOk="0">
                    <a:moveTo>
                      <a:pt x="3638" y="0"/>
                    </a:moveTo>
                    <a:cubicBezTo>
                      <a:pt x="1632" y="0"/>
                      <a:pt x="0" y="1631"/>
                      <a:pt x="0" y="3638"/>
                    </a:cubicBezTo>
                    <a:cubicBezTo>
                      <a:pt x="0" y="5659"/>
                      <a:pt x="1632" y="7290"/>
                      <a:pt x="3638" y="7290"/>
                    </a:cubicBezTo>
                    <a:cubicBezTo>
                      <a:pt x="5659" y="7290"/>
                      <a:pt x="7290" y="5659"/>
                      <a:pt x="7290" y="3638"/>
                    </a:cubicBezTo>
                    <a:cubicBezTo>
                      <a:pt x="7290" y="1631"/>
                      <a:pt x="5659" y="0"/>
                      <a:pt x="3638"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1785;p19">
                <a:extLst>
                  <a:ext uri="{FF2B5EF4-FFF2-40B4-BE49-F238E27FC236}">
                    <a16:creationId xmlns:a16="http://schemas.microsoft.com/office/drawing/2014/main" id="{F85AE4A1-6F79-9A4C-3629-EFA382D7FBD3}"/>
                  </a:ext>
                </a:extLst>
              </p:cNvPr>
              <p:cNvSpPr/>
              <p:nvPr/>
            </p:nvSpPr>
            <p:spPr>
              <a:xfrm>
                <a:off x="4869693" y="3117653"/>
                <a:ext cx="168798" cy="165757"/>
              </a:xfrm>
              <a:custGeom>
                <a:avLst/>
                <a:gdLst/>
                <a:ahLst/>
                <a:cxnLst/>
                <a:rect l="l" t="t" r="r" b="b"/>
                <a:pathLst>
                  <a:path w="6439" h="6323" extrusionOk="0">
                    <a:moveTo>
                      <a:pt x="1293" y="0"/>
                    </a:moveTo>
                    <a:cubicBezTo>
                      <a:pt x="1145" y="0"/>
                      <a:pt x="997" y="58"/>
                      <a:pt x="881" y="173"/>
                    </a:cubicBezTo>
                    <a:lnTo>
                      <a:pt x="232" y="823"/>
                    </a:lnTo>
                    <a:cubicBezTo>
                      <a:pt x="1" y="1054"/>
                      <a:pt x="1" y="1415"/>
                      <a:pt x="232" y="1646"/>
                    </a:cubicBezTo>
                    <a:lnTo>
                      <a:pt x="4735" y="6150"/>
                    </a:lnTo>
                    <a:cubicBezTo>
                      <a:pt x="4851" y="6265"/>
                      <a:pt x="4999" y="6323"/>
                      <a:pt x="5147" y="6323"/>
                    </a:cubicBezTo>
                    <a:cubicBezTo>
                      <a:pt x="5295" y="6323"/>
                      <a:pt x="5443" y="6265"/>
                      <a:pt x="5558" y="6150"/>
                    </a:cubicBezTo>
                    <a:lnTo>
                      <a:pt x="6208" y="5500"/>
                    </a:lnTo>
                    <a:cubicBezTo>
                      <a:pt x="6439" y="5269"/>
                      <a:pt x="6439" y="4908"/>
                      <a:pt x="6208" y="4677"/>
                    </a:cubicBezTo>
                    <a:lnTo>
                      <a:pt x="1704" y="173"/>
                    </a:lnTo>
                    <a:cubicBezTo>
                      <a:pt x="1588" y="58"/>
                      <a:pt x="1441" y="0"/>
                      <a:pt x="1293" y="0"/>
                    </a:cubicBezTo>
                    <a:close/>
                  </a:path>
                </a:pathLst>
              </a:custGeom>
              <a:solidFill>
                <a:srgbClr val="EC82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1786;p19">
                <a:extLst>
                  <a:ext uri="{FF2B5EF4-FFF2-40B4-BE49-F238E27FC236}">
                    <a16:creationId xmlns:a16="http://schemas.microsoft.com/office/drawing/2014/main" id="{517C81CA-7A1F-4A23-BF55-B7880BA6190E}"/>
                  </a:ext>
                </a:extLst>
              </p:cNvPr>
              <p:cNvSpPr/>
              <p:nvPr/>
            </p:nvSpPr>
            <p:spPr>
              <a:xfrm>
                <a:off x="4881437" y="3118020"/>
                <a:ext cx="157054" cy="155560"/>
              </a:xfrm>
              <a:custGeom>
                <a:avLst/>
                <a:gdLst/>
                <a:ahLst/>
                <a:cxnLst/>
                <a:rect l="l" t="t" r="r" b="b"/>
                <a:pathLst>
                  <a:path w="5991" h="5934" extrusionOk="0">
                    <a:moveTo>
                      <a:pt x="25" y="582"/>
                    </a:moveTo>
                    <a:cubicBezTo>
                      <a:pt x="17" y="590"/>
                      <a:pt x="8" y="598"/>
                      <a:pt x="0" y="607"/>
                    </a:cubicBezTo>
                    <a:lnTo>
                      <a:pt x="25" y="582"/>
                    </a:lnTo>
                    <a:close/>
                    <a:moveTo>
                      <a:pt x="845" y="1"/>
                    </a:moveTo>
                    <a:cubicBezTo>
                      <a:pt x="697" y="1"/>
                      <a:pt x="549" y="58"/>
                      <a:pt x="433" y="174"/>
                    </a:cubicBezTo>
                    <a:lnTo>
                      <a:pt x="25" y="582"/>
                    </a:lnTo>
                    <a:lnTo>
                      <a:pt x="25" y="582"/>
                    </a:lnTo>
                    <a:cubicBezTo>
                      <a:pt x="131" y="483"/>
                      <a:pt x="267" y="434"/>
                      <a:pt x="404" y="434"/>
                    </a:cubicBezTo>
                    <a:cubicBezTo>
                      <a:pt x="552" y="434"/>
                      <a:pt x="700" y="491"/>
                      <a:pt x="808" y="607"/>
                    </a:cubicBezTo>
                    <a:lnTo>
                      <a:pt x="5327" y="5111"/>
                    </a:lnTo>
                    <a:cubicBezTo>
                      <a:pt x="5543" y="5342"/>
                      <a:pt x="5543" y="5703"/>
                      <a:pt x="5327" y="5934"/>
                    </a:cubicBezTo>
                    <a:lnTo>
                      <a:pt x="5760" y="5501"/>
                    </a:lnTo>
                    <a:cubicBezTo>
                      <a:pt x="5991" y="5270"/>
                      <a:pt x="5991" y="4909"/>
                      <a:pt x="5760" y="4678"/>
                    </a:cubicBezTo>
                    <a:lnTo>
                      <a:pt x="1256" y="174"/>
                    </a:lnTo>
                    <a:cubicBezTo>
                      <a:pt x="1140" y="58"/>
                      <a:pt x="993" y="1"/>
                      <a:pt x="84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1787;p19">
                <a:extLst>
                  <a:ext uri="{FF2B5EF4-FFF2-40B4-BE49-F238E27FC236}">
                    <a16:creationId xmlns:a16="http://schemas.microsoft.com/office/drawing/2014/main" id="{F15D97A9-B2A0-6338-36A8-DD9FC873DDFB}"/>
                  </a:ext>
                </a:extLst>
              </p:cNvPr>
              <p:cNvSpPr/>
              <p:nvPr/>
            </p:nvSpPr>
            <p:spPr>
              <a:xfrm>
                <a:off x="4952952" y="3199391"/>
                <a:ext cx="54134" cy="54134"/>
              </a:xfrm>
              <a:custGeom>
                <a:avLst/>
                <a:gdLst/>
                <a:ahLst/>
                <a:cxnLst/>
                <a:rect l="l" t="t" r="r" b="b"/>
                <a:pathLst>
                  <a:path w="2065" h="2065" extrusionOk="0">
                    <a:moveTo>
                      <a:pt x="1458" y="0"/>
                    </a:moveTo>
                    <a:lnTo>
                      <a:pt x="0" y="1473"/>
                    </a:lnTo>
                    <a:lnTo>
                      <a:pt x="592" y="2064"/>
                    </a:lnTo>
                    <a:lnTo>
                      <a:pt x="2065" y="607"/>
                    </a:lnTo>
                    <a:lnTo>
                      <a:pt x="1458" y="0"/>
                    </a:ln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1788;p19">
                <a:extLst>
                  <a:ext uri="{FF2B5EF4-FFF2-40B4-BE49-F238E27FC236}">
                    <a16:creationId xmlns:a16="http://schemas.microsoft.com/office/drawing/2014/main" id="{3EEE31BD-FB2A-BBB6-E322-700D1369741D}"/>
                  </a:ext>
                </a:extLst>
              </p:cNvPr>
              <p:cNvSpPr/>
              <p:nvPr/>
            </p:nvSpPr>
            <p:spPr>
              <a:xfrm>
                <a:off x="4931377" y="3179232"/>
                <a:ext cx="55209" cy="50464"/>
              </a:xfrm>
              <a:custGeom>
                <a:avLst/>
                <a:gdLst/>
                <a:ahLst/>
                <a:cxnLst/>
                <a:rect l="l" t="t" r="r" b="b"/>
                <a:pathLst>
                  <a:path w="2106" h="1925" extrusionOk="0">
                    <a:moveTo>
                      <a:pt x="1771" y="0"/>
                    </a:moveTo>
                    <a:cubicBezTo>
                      <a:pt x="1713" y="0"/>
                      <a:pt x="1653" y="26"/>
                      <a:pt x="1603" y="91"/>
                    </a:cubicBezTo>
                    <a:lnTo>
                      <a:pt x="130" y="1549"/>
                    </a:lnTo>
                    <a:cubicBezTo>
                      <a:pt x="1" y="1693"/>
                      <a:pt x="102" y="1924"/>
                      <a:pt x="289" y="1924"/>
                    </a:cubicBezTo>
                    <a:cubicBezTo>
                      <a:pt x="347" y="1924"/>
                      <a:pt x="405" y="1910"/>
                      <a:pt x="448" y="1866"/>
                    </a:cubicBezTo>
                    <a:lnTo>
                      <a:pt x="1920" y="394"/>
                    </a:lnTo>
                    <a:cubicBezTo>
                      <a:pt x="2105" y="242"/>
                      <a:pt x="1947" y="0"/>
                      <a:pt x="1771" y="0"/>
                    </a:cubicBez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1789;p19">
                <a:extLst>
                  <a:ext uri="{FF2B5EF4-FFF2-40B4-BE49-F238E27FC236}">
                    <a16:creationId xmlns:a16="http://schemas.microsoft.com/office/drawing/2014/main" id="{C93229B7-D8F6-B809-1C9A-2B7C837AE74F}"/>
                  </a:ext>
                </a:extLst>
              </p:cNvPr>
              <p:cNvSpPr/>
              <p:nvPr/>
            </p:nvSpPr>
            <p:spPr>
              <a:xfrm>
                <a:off x="4736101" y="2955670"/>
                <a:ext cx="87453" cy="95396"/>
              </a:xfrm>
              <a:custGeom>
                <a:avLst/>
                <a:gdLst/>
                <a:ahLst/>
                <a:cxnLst/>
                <a:rect l="l" t="t" r="r" b="b"/>
                <a:pathLst>
                  <a:path w="3336" h="3639" extrusionOk="0">
                    <a:moveTo>
                      <a:pt x="1529" y="1"/>
                    </a:moveTo>
                    <a:cubicBezTo>
                      <a:pt x="1161" y="1"/>
                      <a:pt x="789" y="133"/>
                      <a:pt x="492" y="405"/>
                    </a:cubicBezTo>
                    <a:cubicBezTo>
                      <a:pt x="174" y="694"/>
                      <a:pt x="1" y="1098"/>
                      <a:pt x="1" y="1517"/>
                    </a:cubicBezTo>
                    <a:cubicBezTo>
                      <a:pt x="1" y="1863"/>
                      <a:pt x="257" y="2036"/>
                      <a:pt x="513" y="2036"/>
                    </a:cubicBezTo>
                    <a:cubicBezTo>
                      <a:pt x="770" y="2036"/>
                      <a:pt x="1026" y="1863"/>
                      <a:pt x="1026" y="1517"/>
                    </a:cubicBezTo>
                    <a:cubicBezTo>
                      <a:pt x="1026" y="1236"/>
                      <a:pt x="1270" y="1011"/>
                      <a:pt x="1549" y="1011"/>
                    </a:cubicBezTo>
                    <a:cubicBezTo>
                      <a:pt x="1557" y="1011"/>
                      <a:pt x="1566" y="1011"/>
                      <a:pt x="1574" y="1011"/>
                    </a:cubicBezTo>
                    <a:cubicBezTo>
                      <a:pt x="1820" y="1040"/>
                      <a:pt x="2022" y="1242"/>
                      <a:pt x="2051" y="1488"/>
                    </a:cubicBezTo>
                    <a:cubicBezTo>
                      <a:pt x="2051" y="1704"/>
                      <a:pt x="1935" y="1892"/>
                      <a:pt x="1748" y="1979"/>
                    </a:cubicBezTo>
                    <a:cubicBezTo>
                      <a:pt x="1300" y="2181"/>
                      <a:pt x="1011" y="2628"/>
                      <a:pt x="1026" y="3119"/>
                    </a:cubicBezTo>
                    <a:cubicBezTo>
                      <a:pt x="1026" y="3408"/>
                      <a:pt x="1257" y="3639"/>
                      <a:pt x="1531" y="3639"/>
                    </a:cubicBezTo>
                    <a:cubicBezTo>
                      <a:pt x="1820" y="3639"/>
                      <a:pt x="2051" y="3422"/>
                      <a:pt x="2051" y="3133"/>
                    </a:cubicBezTo>
                    <a:cubicBezTo>
                      <a:pt x="2051" y="3047"/>
                      <a:pt x="2108" y="2960"/>
                      <a:pt x="2181" y="2931"/>
                    </a:cubicBezTo>
                    <a:cubicBezTo>
                      <a:pt x="3032" y="2527"/>
                      <a:pt x="3335" y="1459"/>
                      <a:pt x="2801" y="679"/>
                    </a:cubicBezTo>
                    <a:cubicBezTo>
                      <a:pt x="2505" y="234"/>
                      <a:pt x="2020" y="1"/>
                      <a:pt x="1529" y="1"/>
                    </a:cubicBez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1790;p19">
                <a:extLst>
                  <a:ext uri="{FF2B5EF4-FFF2-40B4-BE49-F238E27FC236}">
                    <a16:creationId xmlns:a16="http://schemas.microsoft.com/office/drawing/2014/main" id="{FD3A1D50-15B4-C7FF-7D3A-98896FAF2553}"/>
                  </a:ext>
                </a:extLst>
              </p:cNvPr>
              <p:cNvSpPr/>
              <p:nvPr/>
            </p:nvSpPr>
            <p:spPr>
              <a:xfrm>
                <a:off x="4762972" y="3064279"/>
                <a:ext cx="26897" cy="28050"/>
              </a:xfrm>
              <a:custGeom>
                <a:avLst/>
                <a:gdLst/>
                <a:ahLst/>
                <a:cxnLst/>
                <a:rect l="l" t="t" r="r" b="b"/>
                <a:pathLst>
                  <a:path w="1026" h="1070" extrusionOk="0">
                    <a:moveTo>
                      <a:pt x="513" y="1"/>
                    </a:moveTo>
                    <a:cubicBezTo>
                      <a:pt x="257" y="1"/>
                      <a:pt x="1" y="174"/>
                      <a:pt x="1" y="520"/>
                    </a:cubicBezTo>
                    <a:lnTo>
                      <a:pt x="1" y="549"/>
                    </a:lnTo>
                    <a:cubicBezTo>
                      <a:pt x="1" y="838"/>
                      <a:pt x="232" y="1069"/>
                      <a:pt x="506" y="1069"/>
                    </a:cubicBezTo>
                    <a:cubicBezTo>
                      <a:pt x="795" y="1069"/>
                      <a:pt x="1026" y="838"/>
                      <a:pt x="1026" y="549"/>
                    </a:cubicBezTo>
                    <a:lnTo>
                      <a:pt x="1026" y="520"/>
                    </a:lnTo>
                    <a:cubicBezTo>
                      <a:pt x="1026" y="174"/>
                      <a:pt x="769" y="1"/>
                      <a:pt x="513" y="1"/>
                    </a:cubicBez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8" name="TextBox 47">
            <a:extLst>
              <a:ext uri="{FF2B5EF4-FFF2-40B4-BE49-F238E27FC236}">
                <a16:creationId xmlns:a16="http://schemas.microsoft.com/office/drawing/2014/main" id="{7A3A7704-AD98-7634-52F1-A37B66B799A2}"/>
              </a:ext>
            </a:extLst>
          </p:cNvPr>
          <p:cNvSpPr txBox="1"/>
          <p:nvPr/>
        </p:nvSpPr>
        <p:spPr>
          <a:xfrm>
            <a:off x="2545080" y="1224528"/>
            <a:ext cx="2407920" cy="523220"/>
          </a:xfrm>
          <a:prstGeom prst="rect">
            <a:avLst/>
          </a:prstGeom>
          <a:noFill/>
        </p:spPr>
        <p:txBody>
          <a:bodyPr wrap="square" rtlCol="0">
            <a:spAutoFit/>
          </a:bodyPr>
          <a:lstStyle/>
          <a:p>
            <a:r>
              <a:rPr lang="en-US" dirty="0">
                <a:solidFill>
                  <a:schemeClr val="accent5">
                    <a:lumMod val="75000"/>
                  </a:schemeClr>
                </a:solidFill>
              </a:rPr>
              <a:t>HANDLING DUPLICATED DATA</a:t>
            </a:r>
          </a:p>
        </p:txBody>
      </p:sp>
      <p:sp>
        <p:nvSpPr>
          <p:cNvPr id="49" name="TextBox 48">
            <a:extLst>
              <a:ext uri="{FF2B5EF4-FFF2-40B4-BE49-F238E27FC236}">
                <a16:creationId xmlns:a16="http://schemas.microsoft.com/office/drawing/2014/main" id="{664621D5-1606-D158-CE96-B4A613AC8C78}"/>
              </a:ext>
            </a:extLst>
          </p:cNvPr>
          <p:cNvSpPr txBox="1"/>
          <p:nvPr/>
        </p:nvSpPr>
        <p:spPr>
          <a:xfrm>
            <a:off x="2446468" y="2693500"/>
            <a:ext cx="2407920" cy="307777"/>
          </a:xfrm>
          <a:prstGeom prst="rect">
            <a:avLst/>
          </a:prstGeom>
          <a:noFill/>
        </p:spPr>
        <p:txBody>
          <a:bodyPr wrap="square" rtlCol="0">
            <a:spAutoFit/>
          </a:bodyPr>
          <a:lstStyle/>
          <a:p>
            <a:r>
              <a:rPr lang="en-US" dirty="0">
                <a:solidFill>
                  <a:schemeClr val="accent6">
                    <a:lumMod val="50000"/>
                  </a:schemeClr>
                </a:solidFill>
              </a:rPr>
              <a:t>HANDLING NULL DATA</a:t>
            </a:r>
          </a:p>
        </p:txBody>
      </p:sp>
      <p:sp>
        <p:nvSpPr>
          <p:cNvPr id="50" name="TextBox 49">
            <a:extLst>
              <a:ext uri="{FF2B5EF4-FFF2-40B4-BE49-F238E27FC236}">
                <a16:creationId xmlns:a16="http://schemas.microsoft.com/office/drawing/2014/main" id="{977006E3-CB46-89D7-7695-E8252E86ABE1}"/>
              </a:ext>
            </a:extLst>
          </p:cNvPr>
          <p:cNvSpPr txBox="1"/>
          <p:nvPr/>
        </p:nvSpPr>
        <p:spPr>
          <a:xfrm>
            <a:off x="2545080" y="4019879"/>
            <a:ext cx="2407920" cy="307777"/>
          </a:xfrm>
          <a:prstGeom prst="rect">
            <a:avLst/>
          </a:prstGeom>
          <a:noFill/>
        </p:spPr>
        <p:txBody>
          <a:bodyPr wrap="square" rtlCol="0">
            <a:spAutoFit/>
          </a:bodyPr>
          <a:lstStyle/>
          <a:p>
            <a:r>
              <a:rPr lang="en-US" dirty="0">
                <a:solidFill>
                  <a:schemeClr val="accent4">
                    <a:lumMod val="75000"/>
                  </a:schemeClr>
                </a:solidFill>
              </a:rPr>
              <a:t>HANDLING OUTLIER</a:t>
            </a:r>
          </a:p>
        </p:txBody>
      </p:sp>
      <p:sp>
        <p:nvSpPr>
          <p:cNvPr id="52" name="TextBox 51">
            <a:extLst>
              <a:ext uri="{FF2B5EF4-FFF2-40B4-BE49-F238E27FC236}">
                <a16:creationId xmlns:a16="http://schemas.microsoft.com/office/drawing/2014/main" id="{46DDDF34-5CB3-D74E-47F3-4E883CE6C450}"/>
              </a:ext>
            </a:extLst>
          </p:cNvPr>
          <p:cNvSpPr txBox="1"/>
          <p:nvPr/>
        </p:nvSpPr>
        <p:spPr>
          <a:xfrm>
            <a:off x="5760720" y="1076831"/>
            <a:ext cx="2598420" cy="523220"/>
          </a:xfrm>
          <a:prstGeom prst="rect">
            <a:avLst/>
          </a:prstGeom>
          <a:noFill/>
        </p:spPr>
        <p:txBody>
          <a:bodyPr wrap="square" rtlCol="0">
            <a:spAutoFit/>
          </a:bodyPr>
          <a:lstStyle/>
          <a:p>
            <a:r>
              <a:rPr lang="en-US" dirty="0" err="1"/>
              <a:t>Tidak</a:t>
            </a:r>
            <a:r>
              <a:rPr lang="en-US" dirty="0"/>
              <a:t> </a:t>
            </a:r>
            <a:r>
              <a:rPr lang="en-US" dirty="0" err="1"/>
              <a:t>terdapat</a:t>
            </a:r>
            <a:r>
              <a:rPr lang="en-US" dirty="0"/>
              <a:t> data duplicated pada dataset </a:t>
            </a:r>
            <a:r>
              <a:rPr lang="en-US" dirty="0" err="1"/>
              <a:t>ini</a:t>
            </a:r>
            <a:r>
              <a:rPr lang="en-US" dirty="0"/>
              <a:t>.</a:t>
            </a:r>
            <a:endParaRPr lang="en-ID" dirty="0"/>
          </a:p>
        </p:txBody>
      </p:sp>
      <p:sp>
        <p:nvSpPr>
          <p:cNvPr id="53" name="TextBox 52">
            <a:extLst>
              <a:ext uri="{FF2B5EF4-FFF2-40B4-BE49-F238E27FC236}">
                <a16:creationId xmlns:a16="http://schemas.microsoft.com/office/drawing/2014/main" id="{6E65AEB8-AC8C-1A2B-BE87-76892A52911A}"/>
              </a:ext>
            </a:extLst>
          </p:cNvPr>
          <p:cNvSpPr txBox="1"/>
          <p:nvPr/>
        </p:nvSpPr>
        <p:spPr>
          <a:xfrm>
            <a:off x="5760720" y="2320505"/>
            <a:ext cx="2598420" cy="1169551"/>
          </a:xfrm>
          <a:prstGeom prst="rect">
            <a:avLst/>
          </a:prstGeom>
          <a:noFill/>
        </p:spPr>
        <p:txBody>
          <a:bodyPr wrap="square" rtlCol="0">
            <a:spAutoFit/>
          </a:bodyPr>
          <a:lstStyle/>
          <a:p>
            <a:r>
              <a:rPr lang="en-US" dirty="0"/>
              <a:t>Pada dataset </a:t>
            </a:r>
            <a:r>
              <a:rPr lang="en-US" dirty="0" err="1"/>
              <a:t>ini</a:t>
            </a:r>
            <a:r>
              <a:rPr lang="en-US" dirty="0"/>
              <a:t> </a:t>
            </a:r>
            <a:r>
              <a:rPr lang="en-US" dirty="0" err="1"/>
              <a:t>terdapat</a:t>
            </a:r>
            <a:r>
              <a:rPr lang="en-US" dirty="0"/>
              <a:t> 24 data null pada income dan 11 data null pada Conversion Rate. </a:t>
            </a:r>
            <a:r>
              <a:rPr lang="en-US" dirty="0" err="1"/>
              <a:t>Sehingga</a:t>
            </a:r>
            <a:r>
              <a:rPr lang="en-US" dirty="0"/>
              <a:t> di drop data </a:t>
            </a:r>
            <a:r>
              <a:rPr lang="en-US" dirty="0" err="1"/>
              <a:t>kosongnya</a:t>
            </a:r>
            <a:r>
              <a:rPr lang="en-US" dirty="0"/>
              <a:t>.</a:t>
            </a:r>
            <a:endParaRPr lang="en-ID" dirty="0"/>
          </a:p>
        </p:txBody>
      </p:sp>
      <p:sp>
        <p:nvSpPr>
          <p:cNvPr id="54" name="TextBox 53">
            <a:extLst>
              <a:ext uri="{FF2B5EF4-FFF2-40B4-BE49-F238E27FC236}">
                <a16:creationId xmlns:a16="http://schemas.microsoft.com/office/drawing/2014/main" id="{8E522E75-188C-4713-CDC3-43F421218316}"/>
              </a:ext>
            </a:extLst>
          </p:cNvPr>
          <p:cNvSpPr txBox="1"/>
          <p:nvPr/>
        </p:nvSpPr>
        <p:spPr>
          <a:xfrm>
            <a:off x="5760720" y="3739926"/>
            <a:ext cx="2598420" cy="954107"/>
          </a:xfrm>
          <a:prstGeom prst="rect">
            <a:avLst/>
          </a:prstGeom>
          <a:noFill/>
        </p:spPr>
        <p:txBody>
          <a:bodyPr wrap="square" rtlCol="0">
            <a:spAutoFit/>
          </a:bodyPr>
          <a:lstStyle/>
          <a:p>
            <a:r>
              <a:rPr lang="en-US" dirty="0" err="1"/>
              <a:t>Menacri</a:t>
            </a:r>
            <a:r>
              <a:rPr lang="en-US" dirty="0"/>
              <a:t> </a:t>
            </a:r>
            <a:r>
              <a:rPr lang="en-US" dirty="0" err="1"/>
              <a:t>oulier</a:t>
            </a:r>
            <a:r>
              <a:rPr lang="en-US" dirty="0"/>
              <a:t> </a:t>
            </a:r>
            <a:r>
              <a:rPr lang="en-US" dirty="0" err="1"/>
              <a:t>dengan</a:t>
            </a:r>
            <a:r>
              <a:rPr lang="en-US" dirty="0"/>
              <a:t> </a:t>
            </a:r>
            <a:r>
              <a:rPr lang="en-US" dirty="0" err="1"/>
              <a:t>menggunakan</a:t>
            </a:r>
            <a:r>
              <a:rPr lang="en-US" dirty="0"/>
              <a:t> z-score </a:t>
            </a:r>
            <a:r>
              <a:rPr lang="en-US" dirty="0" err="1"/>
              <a:t>dengan</a:t>
            </a:r>
            <a:r>
              <a:rPr lang="en-US" dirty="0"/>
              <a:t> </a:t>
            </a:r>
            <a:r>
              <a:rPr lang="en-US" dirty="0" err="1"/>
              <a:t>jumlah</a:t>
            </a:r>
            <a:r>
              <a:rPr lang="en-US" dirty="0"/>
              <a:t> data </a:t>
            </a:r>
            <a:r>
              <a:rPr lang="en-US" dirty="0" err="1"/>
              <a:t>setelah</a:t>
            </a:r>
            <a:r>
              <a:rPr lang="en-US" dirty="0"/>
              <a:t> di filter </a:t>
            </a:r>
            <a:r>
              <a:rPr lang="en-US" dirty="0" err="1"/>
              <a:t>menjadi</a:t>
            </a:r>
            <a:r>
              <a:rPr lang="en-US" dirty="0"/>
              <a:t> 1890 data.</a:t>
            </a:r>
            <a:endParaRPr lang="en-ID" dirty="0"/>
          </a:p>
        </p:txBody>
      </p:sp>
    </p:spTree>
    <p:extLst>
      <p:ext uri="{BB962C8B-B14F-4D97-AF65-F5344CB8AC3E}">
        <p14:creationId xmlns:p14="http://schemas.microsoft.com/office/powerpoint/2010/main" val="410081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BC7E7-F764-980E-F0E3-1B99204B9BDE}"/>
              </a:ext>
            </a:extLst>
          </p:cNvPr>
          <p:cNvSpPr>
            <a:spLocks noGrp="1"/>
          </p:cNvSpPr>
          <p:nvPr>
            <p:ph type="title"/>
          </p:nvPr>
        </p:nvSpPr>
        <p:spPr/>
        <p:txBody>
          <a:bodyPr/>
          <a:lstStyle/>
          <a:p>
            <a:r>
              <a:rPr lang="en-US" dirty="0"/>
              <a:t>FUTURE ENCODING</a:t>
            </a:r>
            <a:endParaRPr lang="en-ID" dirty="0"/>
          </a:p>
        </p:txBody>
      </p:sp>
      <p:sp>
        <p:nvSpPr>
          <p:cNvPr id="4" name="Rectangle: Rounded Corners 3">
            <a:extLst>
              <a:ext uri="{FF2B5EF4-FFF2-40B4-BE49-F238E27FC236}">
                <a16:creationId xmlns:a16="http://schemas.microsoft.com/office/drawing/2014/main" id="{F08C63DB-193C-46CB-B170-D909171B8512}"/>
              </a:ext>
            </a:extLst>
          </p:cNvPr>
          <p:cNvSpPr/>
          <p:nvPr/>
        </p:nvSpPr>
        <p:spPr>
          <a:xfrm>
            <a:off x="1782360" y="1182877"/>
            <a:ext cx="1547580" cy="572700"/>
          </a:xfrm>
          <a:prstGeom prst="roundRect">
            <a:avLst/>
          </a:prstGeom>
          <a:solidFill>
            <a:srgbClr val="ED49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Labeling</a:t>
            </a:r>
            <a:endParaRPr lang="en-ID" dirty="0"/>
          </a:p>
        </p:txBody>
      </p:sp>
      <p:sp>
        <p:nvSpPr>
          <p:cNvPr id="5" name="Rectangle: Rounded Corners 4">
            <a:extLst>
              <a:ext uri="{FF2B5EF4-FFF2-40B4-BE49-F238E27FC236}">
                <a16:creationId xmlns:a16="http://schemas.microsoft.com/office/drawing/2014/main" id="{0CE09CA6-E9E1-0F27-1388-82900A785154}"/>
              </a:ext>
            </a:extLst>
          </p:cNvPr>
          <p:cNvSpPr/>
          <p:nvPr/>
        </p:nvSpPr>
        <p:spPr>
          <a:xfrm>
            <a:off x="6019080" y="1182877"/>
            <a:ext cx="1547580" cy="572700"/>
          </a:xfrm>
          <a:prstGeom prst="roundRect">
            <a:avLst/>
          </a:prstGeom>
          <a:solidFill>
            <a:srgbClr val="ED49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Hot Coding</a:t>
            </a:r>
            <a:endParaRPr lang="en-ID" dirty="0"/>
          </a:p>
        </p:txBody>
      </p:sp>
      <p:sp>
        <p:nvSpPr>
          <p:cNvPr id="6" name="TextBox 5">
            <a:extLst>
              <a:ext uri="{FF2B5EF4-FFF2-40B4-BE49-F238E27FC236}">
                <a16:creationId xmlns:a16="http://schemas.microsoft.com/office/drawing/2014/main" id="{8591FFB1-8639-8832-3FB3-ECF0BF74EBA5}"/>
              </a:ext>
            </a:extLst>
          </p:cNvPr>
          <p:cNvSpPr txBox="1"/>
          <p:nvPr/>
        </p:nvSpPr>
        <p:spPr>
          <a:xfrm>
            <a:off x="1714500" y="2008596"/>
            <a:ext cx="2148840" cy="738664"/>
          </a:xfrm>
          <a:prstGeom prst="rect">
            <a:avLst/>
          </a:prstGeom>
          <a:noFill/>
        </p:spPr>
        <p:txBody>
          <a:bodyPr wrap="square" rtlCol="0">
            <a:spAutoFit/>
          </a:bodyPr>
          <a:lstStyle/>
          <a:p>
            <a:r>
              <a:rPr lang="en-US" dirty="0"/>
              <a:t>Education</a:t>
            </a:r>
          </a:p>
          <a:p>
            <a:r>
              <a:rPr lang="en-US" dirty="0" err="1"/>
              <a:t>Kategori</a:t>
            </a:r>
            <a:r>
              <a:rPr lang="en-US" dirty="0"/>
              <a:t> </a:t>
            </a:r>
            <a:r>
              <a:rPr lang="en-US" dirty="0" err="1"/>
              <a:t>Umur</a:t>
            </a:r>
            <a:endParaRPr lang="en-US" dirty="0"/>
          </a:p>
          <a:p>
            <a:r>
              <a:rPr lang="en-US" dirty="0"/>
              <a:t>Dt Customer Year</a:t>
            </a:r>
            <a:endParaRPr lang="en-ID" dirty="0"/>
          </a:p>
        </p:txBody>
      </p:sp>
      <p:sp>
        <p:nvSpPr>
          <p:cNvPr id="7" name="TextBox 6">
            <a:extLst>
              <a:ext uri="{FF2B5EF4-FFF2-40B4-BE49-F238E27FC236}">
                <a16:creationId xmlns:a16="http://schemas.microsoft.com/office/drawing/2014/main" id="{EAB53951-F9EE-4B2B-0D90-A2214CB08160}"/>
              </a:ext>
            </a:extLst>
          </p:cNvPr>
          <p:cNvSpPr txBox="1"/>
          <p:nvPr/>
        </p:nvSpPr>
        <p:spPr>
          <a:xfrm>
            <a:off x="6088380" y="2224040"/>
            <a:ext cx="1706880" cy="307777"/>
          </a:xfrm>
          <a:prstGeom prst="rect">
            <a:avLst/>
          </a:prstGeom>
          <a:noFill/>
        </p:spPr>
        <p:txBody>
          <a:bodyPr wrap="square" rtlCol="0">
            <a:spAutoFit/>
          </a:bodyPr>
          <a:lstStyle/>
          <a:p>
            <a:r>
              <a:rPr lang="en-US" dirty="0"/>
              <a:t>Marital Status</a:t>
            </a:r>
            <a:endParaRPr lang="en-ID" dirty="0"/>
          </a:p>
        </p:txBody>
      </p:sp>
    </p:spTree>
    <p:extLst>
      <p:ext uri="{BB962C8B-B14F-4D97-AF65-F5344CB8AC3E}">
        <p14:creationId xmlns:p14="http://schemas.microsoft.com/office/powerpoint/2010/main" val="318280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7CDC9-3C12-8821-C12E-51D126AA44B6}"/>
              </a:ext>
            </a:extLst>
          </p:cNvPr>
          <p:cNvSpPr>
            <a:spLocks noGrp="1"/>
          </p:cNvSpPr>
          <p:nvPr>
            <p:ph type="title"/>
          </p:nvPr>
        </p:nvSpPr>
        <p:spPr/>
        <p:txBody>
          <a:bodyPr/>
          <a:lstStyle/>
          <a:p>
            <a:r>
              <a:rPr lang="en-US" dirty="0"/>
              <a:t>FUTURE SELECTION</a:t>
            </a:r>
            <a:endParaRPr lang="en-ID" dirty="0"/>
          </a:p>
        </p:txBody>
      </p:sp>
      <p:sp>
        <p:nvSpPr>
          <p:cNvPr id="5" name="Oval 4">
            <a:extLst>
              <a:ext uri="{FF2B5EF4-FFF2-40B4-BE49-F238E27FC236}">
                <a16:creationId xmlns:a16="http://schemas.microsoft.com/office/drawing/2014/main" id="{75B93E02-2A96-23F8-1FCE-05757116C32B}"/>
              </a:ext>
            </a:extLst>
          </p:cNvPr>
          <p:cNvSpPr/>
          <p:nvPr/>
        </p:nvSpPr>
        <p:spPr>
          <a:xfrm>
            <a:off x="311700" y="1791265"/>
            <a:ext cx="1501140" cy="10287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 Futures</a:t>
            </a:r>
            <a:endParaRPr lang="en-ID" dirty="0"/>
          </a:p>
        </p:txBody>
      </p:sp>
      <p:sp>
        <p:nvSpPr>
          <p:cNvPr id="3" name="TextBox 2">
            <a:extLst>
              <a:ext uri="{FF2B5EF4-FFF2-40B4-BE49-F238E27FC236}">
                <a16:creationId xmlns:a16="http://schemas.microsoft.com/office/drawing/2014/main" id="{AABED373-6C0B-C29B-1486-C11C61073379}"/>
              </a:ext>
            </a:extLst>
          </p:cNvPr>
          <p:cNvSpPr txBox="1"/>
          <p:nvPr/>
        </p:nvSpPr>
        <p:spPr>
          <a:xfrm>
            <a:off x="2377440" y="723900"/>
            <a:ext cx="4389120" cy="4555093"/>
          </a:xfrm>
          <a:prstGeom prst="rect">
            <a:avLst/>
          </a:prstGeom>
          <a:noFill/>
        </p:spPr>
        <p:txBody>
          <a:bodyPr wrap="square" rtlCol="0">
            <a:spAutoFit/>
          </a:bodyPr>
          <a:lstStyle/>
          <a:p>
            <a:r>
              <a:rPr lang="en-ID" sz="1000" b="0" dirty="0" err="1">
                <a:solidFill>
                  <a:srgbClr val="A31515"/>
                </a:solidFill>
                <a:effectLst/>
                <a:latin typeface="Courier New" panose="02070309020205020404" pitchFamily="49" charset="0"/>
              </a:rPr>
              <a:t>Year_Birth</a:t>
            </a:r>
            <a:endParaRPr lang="en-ID" sz="1000" b="0" dirty="0">
              <a:solidFill>
                <a:srgbClr val="A31515"/>
              </a:solidFill>
              <a:effectLst/>
              <a:latin typeface="Courier New" panose="02070309020205020404" pitchFamily="49" charset="0"/>
            </a:endParaRPr>
          </a:p>
          <a:p>
            <a:r>
              <a:rPr lang="en-ID" sz="1000" b="0" dirty="0">
                <a:solidFill>
                  <a:srgbClr val="A31515"/>
                </a:solidFill>
                <a:effectLst/>
                <a:latin typeface="Courier New" panose="02070309020205020404" pitchFamily="49" charset="0"/>
              </a:rPr>
              <a:t>Education</a:t>
            </a:r>
          </a:p>
          <a:p>
            <a:r>
              <a:rPr lang="en-ID" sz="1000" b="0" dirty="0" err="1">
                <a:solidFill>
                  <a:srgbClr val="A31515"/>
                </a:solidFill>
                <a:effectLst/>
                <a:latin typeface="Courier New" panose="02070309020205020404" pitchFamily="49" charset="0"/>
              </a:rPr>
              <a:t>Kidhome</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Teenhome</a:t>
            </a:r>
            <a:endParaRPr lang="en-ID" sz="1000" b="0" dirty="0">
              <a:solidFill>
                <a:srgbClr val="A31515"/>
              </a:solidFill>
              <a:effectLst/>
              <a:latin typeface="Courier New" panose="02070309020205020404" pitchFamily="49" charset="0"/>
            </a:endParaRPr>
          </a:p>
          <a:p>
            <a:r>
              <a:rPr lang="en-ID" sz="1000" b="0" dirty="0">
                <a:solidFill>
                  <a:srgbClr val="A31515"/>
                </a:solidFill>
                <a:effectLst/>
                <a:latin typeface="Courier New" panose="02070309020205020404" pitchFamily="49" charset="0"/>
              </a:rPr>
              <a:t>Income</a:t>
            </a:r>
          </a:p>
          <a:p>
            <a:r>
              <a:rPr lang="en-ID" sz="1000" b="0" dirty="0">
                <a:solidFill>
                  <a:srgbClr val="A31515"/>
                </a:solidFill>
                <a:effectLst/>
                <a:latin typeface="Courier New" panose="02070309020205020404" pitchFamily="49" charset="0"/>
              </a:rPr>
              <a:t>Recency</a:t>
            </a:r>
          </a:p>
          <a:p>
            <a:r>
              <a:rPr lang="en-ID" sz="1000" b="0" dirty="0" err="1">
                <a:solidFill>
                  <a:srgbClr val="A31515"/>
                </a:solidFill>
                <a:effectLst/>
                <a:latin typeface="Courier New" panose="02070309020205020404" pitchFamily="49" charset="0"/>
              </a:rPr>
              <a:t>MntCoke</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MntFruits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MntMeatProducts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MntFishProducts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MntSweetProducts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MntGoldProds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NumDealsPurchases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NumWebPurchases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NumCatalogPurchases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NumStorePurchases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NumWebVisitsMonth</a:t>
            </a:r>
            <a:endParaRPr lang="en-ID" sz="1000" b="0" dirty="0">
              <a:solidFill>
                <a:srgbClr val="A31515"/>
              </a:solidFill>
              <a:effectLst/>
              <a:latin typeface="Courier New" panose="02070309020205020404" pitchFamily="49" charset="0"/>
            </a:endParaRPr>
          </a:p>
          <a:p>
            <a:r>
              <a:rPr lang="en-ID" sz="1000" b="0" dirty="0">
                <a:solidFill>
                  <a:srgbClr val="A31515"/>
                </a:solidFill>
                <a:effectLst/>
                <a:latin typeface="Courier New" panose="02070309020205020404" pitchFamily="49" charset="0"/>
              </a:rPr>
              <a:t>Response</a:t>
            </a:r>
          </a:p>
          <a:p>
            <a:r>
              <a:rPr lang="en-ID" sz="1000" b="0" dirty="0" err="1">
                <a:solidFill>
                  <a:srgbClr val="A31515"/>
                </a:solidFill>
                <a:effectLst/>
                <a:latin typeface="Courier New" panose="02070309020205020404" pitchFamily="49" charset="0"/>
              </a:rPr>
              <a:t>Conversion_rate</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Umur</a:t>
            </a:r>
            <a:endParaRPr lang="en-ID" sz="1000" b="0" dirty="0">
              <a:solidFill>
                <a:srgbClr val="A31515"/>
              </a:solidFill>
              <a:effectLst/>
              <a:latin typeface="Courier New" panose="02070309020205020404" pitchFamily="49" charset="0"/>
            </a:endParaRPr>
          </a:p>
          <a:p>
            <a:r>
              <a:rPr lang="en-ID" sz="1000" b="0" dirty="0">
                <a:solidFill>
                  <a:srgbClr val="A31515"/>
                </a:solidFill>
                <a:effectLst/>
                <a:latin typeface="Courier New" panose="02070309020205020404" pitchFamily="49" charset="0"/>
              </a:rPr>
              <a:t>Complain</a:t>
            </a:r>
          </a:p>
          <a:p>
            <a:r>
              <a:rPr lang="en-ID" sz="1000" b="0" dirty="0" err="1">
                <a:solidFill>
                  <a:srgbClr val="A31515"/>
                </a:solidFill>
                <a:effectLst/>
                <a:latin typeface="Courier New" panose="02070309020205020404" pitchFamily="49" charset="0"/>
              </a:rPr>
              <a:t>kategori_umur</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Marital_Status_Bertunangan</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Marital_Status_Cerai</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Marital_Status_Duda</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Marital_Status_Janda</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Marital_Status_Lajang</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Marital_Status_Menikah</a:t>
            </a:r>
            <a:endParaRPr lang="en-ID" sz="1000" b="0" dirty="0">
              <a:solidFill>
                <a:srgbClr val="000000"/>
              </a:solidFill>
              <a:effectLst/>
              <a:latin typeface="Courier New" panose="02070309020205020404" pitchFamily="49" charset="0"/>
            </a:endParaRPr>
          </a:p>
          <a:p>
            <a:endParaRPr lang="en-ID" sz="1000" dirty="0"/>
          </a:p>
        </p:txBody>
      </p:sp>
    </p:spTree>
    <p:extLst>
      <p:ext uri="{BB962C8B-B14F-4D97-AF65-F5344CB8AC3E}">
        <p14:creationId xmlns:p14="http://schemas.microsoft.com/office/powerpoint/2010/main" val="73660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5456-963E-8F21-D8F6-47B5EDFF8CDA}"/>
              </a:ext>
            </a:extLst>
          </p:cNvPr>
          <p:cNvSpPr>
            <a:spLocks noGrp="1"/>
          </p:cNvSpPr>
          <p:nvPr>
            <p:ph type="title"/>
          </p:nvPr>
        </p:nvSpPr>
        <p:spPr/>
        <p:txBody>
          <a:bodyPr/>
          <a:lstStyle/>
          <a:p>
            <a:r>
              <a:rPr lang="en-US" dirty="0" err="1"/>
              <a:t>Standarization</a:t>
            </a:r>
            <a:endParaRPr lang="en-ID" dirty="0"/>
          </a:p>
        </p:txBody>
      </p:sp>
      <p:sp>
        <p:nvSpPr>
          <p:cNvPr id="3" name="Text Placeholder 2">
            <a:extLst>
              <a:ext uri="{FF2B5EF4-FFF2-40B4-BE49-F238E27FC236}">
                <a16:creationId xmlns:a16="http://schemas.microsoft.com/office/drawing/2014/main" id="{EB765E5C-13BE-77EC-EB66-B250E2337118}"/>
              </a:ext>
            </a:extLst>
          </p:cNvPr>
          <p:cNvSpPr>
            <a:spLocks noGrp="1"/>
          </p:cNvSpPr>
          <p:nvPr>
            <p:ph type="body" idx="1"/>
          </p:nvPr>
        </p:nvSpPr>
        <p:spPr>
          <a:xfrm>
            <a:off x="311699" y="1152475"/>
            <a:ext cx="8661971" cy="572700"/>
          </a:xfrm>
        </p:spPr>
        <p:txBody>
          <a:bodyPr>
            <a:normAutofit fontScale="55000" lnSpcReduction="20000"/>
          </a:bodyPr>
          <a:lstStyle/>
          <a:p>
            <a:pPr marL="114300" indent="0">
              <a:buNone/>
            </a:pPr>
            <a:r>
              <a:rPr lang="en-US" sz="2600" dirty="0" err="1"/>
              <a:t>Melakukan</a:t>
            </a:r>
            <a:r>
              <a:rPr lang="en-US" sz="2600" dirty="0"/>
              <a:t> standardization </a:t>
            </a:r>
            <a:r>
              <a:rPr lang="en-US" sz="2600" dirty="0" err="1"/>
              <a:t>untuk</a:t>
            </a:r>
            <a:r>
              <a:rPr lang="en-US" sz="2600" dirty="0"/>
              <a:t> </a:t>
            </a:r>
            <a:r>
              <a:rPr lang="en-US" sz="2600" dirty="0" err="1"/>
              <a:t>kategori</a:t>
            </a:r>
            <a:r>
              <a:rPr lang="en-US" sz="2600" dirty="0"/>
              <a:t> </a:t>
            </a:r>
            <a:r>
              <a:rPr lang="en-US" sz="2600" dirty="0" err="1"/>
              <a:t>numerik</a:t>
            </a:r>
            <a:r>
              <a:rPr lang="en-US" sz="2600" dirty="0"/>
              <a:t> yang </a:t>
            </a:r>
            <a:r>
              <a:rPr lang="en-US" sz="2600" dirty="0" err="1"/>
              <a:t>sudah</a:t>
            </a:r>
            <a:r>
              <a:rPr lang="en-US" sz="2600" dirty="0"/>
              <a:t> di future encoding.</a:t>
            </a:r>
          </a:p>
          <a:p>
            <a:pPr marL="114300" indent="0">
              <a:buNone/>
            </a:pPr>
            <a:r>
              <a:rPr lang="en-US" dirty="0"/>
              <a:t> </a:t>
            </a:r>
            <a:endParaRPr lang="en-ID" dirty="0"/>
          </a:p>
        </p:txBody>
      </p:sp>
      <p:pic>
        <p:nvPicPr>
          <p:cNvPr id="5" name="Picture 4">
            <a:extLst>
              <a:ext uri="{FF2B5EF4-FFF2-40B4-BE49-F238E27FC236}">
                <a16:creationId xmlns:a16="http://schemas.microsoft.com/office/drawing/2014/main" id="{060702B7-45DA-137D-4215-17C8F18417A7}"/>
              </a:ext>
            </a:extLst>
          </p:cNvPr>
          <p:cNvPicPr>
            <a:picLocks noChangeAspect="1"/>
          </p:cNvPicPr>
          <p:nvPr/>
        </p:nvPicPr>
        <p:blipFill>
          <a:blip r:embed="rId2"/>
          <a:stretch>
            <a:fillRect/>
          </a:stretch>
        </p:blipFill>
        <p:spPr>
          <a:xfrm>
            <a:off x="1021042" y="1725175"/>
            <a:ext cx="6026150" cy="3041650"/>
          </a:xfrm>
          <a:prstGeom prst="rect">
            <a:avLst/>
          </a:prstGeom>
        </p:spPr>
      </p:pic>
    </p:spTree>
    <p:extLst>
      <p:ext uri="{BB962C8B-B14F-4D97-AF65-F5344CB8AC3E}">
        <p14:creationId xmlns:p14="http://schemas.microsoft.com/office/powerpoint/2010/main" val="43172029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628</Words>
  <Application>Microsoft Office PowerPoint</Application>
  <PresentationFormat>On-screen Show (16:9)</PresentationFormat>
  <Paragraphs>143</Paragraphs>
  <Slides>12</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Times New Roman</vt:lpstr>
      <vt:lpstr>Roboto</vt:lpstr>
      <vt:lpstr>Dosis</vt:lpstr>
      <vt:lpstr>Courier New</vt:lpstr>
      <vt:lpstr>Arial</vt:lpstr>
      <vt:lpstr>Simple Light</vt:lpstr>
      <vt:lpstr>Simple Light</vt:lpstr>
      <vt:lpstr>Predict Customer Personality to boost marketing campaign by using Machine Learning</vt:lpstr>
      <vt:lpstr>Overview</vt:lpstr>
      <vt:lpstr>About Dataset</vt:lpstr>
      <vt:lpstr>EDA</vt:lpstr>
      <vt:lpstr>EDA</vt:lpstr>
      <vt:lpstr>Data Cleansing</vt:lpstr>
      <vt:lpstr>FUTURE ENCODING</vt:lpstr>
      <vt:lpstr>FUTURE SELECTION</vt:lpstr>
      <vt:lpstr>Standarization</vt:lpstr>
      <vt:lpstr>ELBOW METHOD</vt:lpstr>
      <vt:lpstr>sillhouette score</vt:lpstr>
      <vt:lpstr>Customer Personality Analysis for Marketing Retargeting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inggriani priscilia</dc:creator>
  <cp:lastModifiedBy>inggriani priscilia</cp:lastModifiedBy>
  <cp:revision>7</cp:revision>
  <dcterms:modified xsi:type="dcterms:W3CDTF">2022-07-23T13:39:43Z</dcterms:modified>
</cp:coreProperties>
</file>